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  <p:sldMasterId id="2147484555" r:id="rId2"/>
  </p:sldMasterIdLst>
  <p:notesMasterIdLst>
    <p:notesMasterId r:id="rId32"/>
  </p:notesMasterIdLst>
  <p:sldIdLst>
    <p:sldId id="587" r:id="rId3"/>
    <p:sldId id="579" r:id="rId4"/>
    <p:sldId id="580" r:id="rId5"/>
    <p:sldId id="577" r:id="rId6"/>
    <p:sldId id="584" r:id="rId7"/>
    <p:sldId id="586" r:id="rId8"/>
    <p:sldId id="588" r:id="rId9"/>
    <p:sldId id="593" r:id="rId10"/>
    <p:sldId id="589" r:id="rId11"/>
    <p:sldId id="590" r:id="rId12"/>
    <p:sldId id="591" r:id="rId13"/>
    <p:sldId id="592" r:id="rId14"/>
    <p:sldId id="582" r:id="rId15"/>
    <p:sldId id="594" r:id="rId16"/>
    <p:sldId id="595" r:id="rId17"/>
    <p:sldId id="596" r:id="rId18"/>
    <p:sldId id="574" r:id="rId19"/>
    <p:sldId id="597" r:id="rId20"/>
    <p:sldId id="598" r:id="rId21"/>
    <p:sldId id="600" r:id="rId22"/>
    <p:sldId id="585" r:id="rId23"/>
    <p:sldId id="601" r:id="rId24"/>
    <p:sldId id="599" r:id="rId25"/>
    <p:sldId id="603" r:id="rId26"/>
    <p:sldId id="604" r:id="rId27"/>
    <p:sldId id="606" r:id="rId28"/>
    <p:sldId id="605" r:id="rId29"/>
    <p:sldId id="607" r:id="rId30"/>
    <p:sldId id="57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0099"/>
    <a:srgbClr val="FFFFCC"/>
    <a:srgbClr val="FFFF66"/>
    <a:srgbClr val="FFFF99"/>
    <a:srgbClr val="E8FFD1"/>
    <a:srgbClr val="CCFFFF"/>
    <a:srgbClr val="CCFF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16" autoAdjust="0"/>
    <p:restoredTop sz="92382" autoAdjust="0"/>
  </p:normalViewPr>
  <p:slideViewPr>
    <p:cSldViewPr>
      <p:cViewPr varScale="1">
        <p:scale>
          <a:sx n="103" d="100"/>
          <a:sy n="103" d="100"/>
        </p:scale>
        <p:origin x="-21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55F775D-9FF4-457C-A074-4ADBC3C45FAA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77BC12-9AE5-493B-B1F9-64B34A1BA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0B6151-E3FA-46C3-B6F7-D9F01C44F45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373D9-59E6-4ACB-9B90-A9D6DD6A8D7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КТО ЭТИМ ДОЛЖЕН ЗАНИМАТЬСЯ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7BC12-9AE5-493B-B1F9-64B34A1BA2C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278D1-3FEC-486E-84DF-13C1F7FE2763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2D8147-C4C3-4DC4-B8C4-DFB985071DE9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56E1BC-203B-4810-BB3D-B947FA157ED6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157BD0-BEC6-4FD1-825F-69E6DD6D8709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45B5AA-9868-43DA-AC3C-80ADA79DC07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DA900B-58D3-4007-BBC2-9ED9628202F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386D98-8392-448A-BCCA-3C0D9880E08F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A9434-A46F-41ED-B1C8-75BF67E53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1808-5C1C-4F71-9109-274F4060D3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8087-4075-4961-BB32-CD929EDD37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08E8A-8D06-45B6-974E-2ADED0ED4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DB3BF-91E6-4448-A925-FBB8C15ECF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B6CDBF-800F-435F-A276-A33C6D8C6CF5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6870F-3231-490B-86ED-7114FF7082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CF64A-2733-401F-AB4E-D6E3592B8C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CFE4-6AD5-4339-83DF-5A89813FC3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162E1-B43A-4EDE-A717-A57EF5B54E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1C47F-024C-45C8-8902-7923EB24D9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A254F-C150-4E54-BEF1-99851FE452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6D063-73D6-491B-92BC-E8146EA4EF6F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E11E2B-A6F8-468A-9A46-E95F67238B9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74B21E-C6C4-48EF-8BD2-74EB9C25695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3BB458-5D42-4139-A6A0-D4AC71F3CF97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53082E-3E2B-4DC6-81A2-20BF7930B9CD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0F9936-6F24-4EC7-812E-01672933D74E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81421-034A-4389-BAE2-656DAA81887B}" type="slidenum">
              <a:rPr lang="ru-RU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31117B-99DB-496A-9AEB-5C382EB3515A}" type="slidenum">
              <a:rPr lang="ru-RU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831117B-99DB-496A-9AEB-5C382EB3515A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D:\ФОТО\Препод. 23.09.10г\Общий вид здания УМЦ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71472" y="5823895"/>
            <a:ext cx="7643866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г. Воронеж, ул. Ворошилова, 36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.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endParaRPr lang="en-US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Тел.: (473) 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241-32-43, 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263-1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7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-0</a:t>
            </a:r>
            <a:r>
              <a:rPr lang="en-US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5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,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e-mail:</a:t>
            </a:r>
            <a:r>
              <a:rPr lang="ru-RU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umcgochs@govvrn.ru</a:t>
            </a:r>
            <a:endParaRPr lang="ru-RU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Сайт</a:t>
            </a:r>
            <a:r>
              <a:rPr lang="en-US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:</a:t>
            </a:r>
            <a:r>
              <a:rPr lang="ru-RU" sz="1800" b="1" kern="1200" dirty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ffectLst>
                  <a:glow rad="101600">
                    <a:srgbClr val="DADADA">
                      <a:lumMod val="1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https://umcgo36.e-gov36.ru</a:t>
            </a:r>
            <a:endParaRPr lang="ru-RU" sz="1800" b="1" kern="1200" dirty="0">
              <a:solidFill>
                <a:srgbClr val="FFFFFF"/>
              </a:solidFill>
              <a:effectLst>
                <a:glow rad="101600">
                  <a:srgbClr val="DADADA">
                    <a:lumMod val="1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-23"/>
            <a:ext cx="9144000" cy="1089529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 ВО «Гражданская оборона, защита населения и пожарная безопасность Воронежской области»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УЧЕБНО-МЕТОДИЧЕСКИЙ ЦЕНТР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 и ЧС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4" y="1500174"/>
            <a:ext cx="8715404" cy="4154984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«Обучающий семинар по подготовке в области гражданской обороны</a:t>
            </a:r>
          </a:p>
          <a:p>
            <a:pPr lvl="0" algn="ctr"/>
            <a:r>
              <a:rPr lang="ru-RU" sz="2800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с руководителями (работниками) структурных подразделений организаций, уполномоченными на решение задач в области ГО»</a:t>
            </a:r>
          </a:p>
          <a:p>
            <a:pPr lvl="0" algn="ctr"/>
            <a:r>
              <a:rPr lang="ru-RU" sz="28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24 апреля 2024 года</a:t>
            </a:r>
          </a:p>
          <a:p>
            <a:pPr lvl="0" algn="ctr"/>
            <a:r>
              <a:rPr lang="ru-RU" sz="28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Докладчик: </a:t>
            </a:r>
          </a:p>
          <a:p>
            <a:pPr lvl="0" algn="ctr"/>
            <a:r>
              <a:rPr lang="ru-RU" sz="2000" b="1" dirty="0" smtClean="0">
                <a:effectLst>
                  <a:glow rad="635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заведующий учебно-методическим центром ГО и ЧС Толоконникова Ольга Михайловна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10882"/>
          <a:ext cx="9143998" cy="6775704"/>
        </p:xfrm>
        <a:graphic>
          <a:graphicData uri="http://schemas.openxmlformats.org/drawingml/2006/table">
            <a:tbl>
              <a:tblPr/>
              <a:tblGrid>
                <a:gridCol w="341832"/>
                <a:gridCol w="2270740"/>
                <a:gridCol w="687519"/>
                <a:gridCol w="618765"/>
                <a:gridCol w="550015"/>
                <a:gridCol w="687519"/>
                <a:gridCol w="687519"/>
                <a:gridCol w="756270"/>
                <a:gridCol w="550015"/>
                <a:gridCol w="550015"/>
                <a:gridCol w="756270"/>
                <a:gridCol w="687519"/>
              </a:tblGrid>
              <a:tr h="12822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55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комиссий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ПУФ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отнесенных к категориям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продолжающих работу в военное время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8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эвакуационных комиссий организаций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11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ru-RU" sz="12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1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Должностные лица, входящие в составы сборных и приемных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эвак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пунктов, промежуточных пунктов эвакуации организаций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и педагогические работники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УМЦ по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ГОиЧС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субъектов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57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1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и педагогические работники, осуществляющие обучение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доп.проф.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программам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осуществляющих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доп.проф. программам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4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Преподаватели дисциплины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«БЖД»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44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Преподаватели предмета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«ОБЖ»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88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Руководители, педагогические работники и инструкторы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курсов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,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Руководители, инструкторы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либо консультанты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УКП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r>
                        <a:rPr lang="ru-RU" sz="12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,</a:t>
                      </a:r>
                      <a:r>
                        <a:rPr lang="ru-RU" sz="1200" u="none" strike="noStrike" dirty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****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18.09.2020 № 1485 – Положение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321865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2. Подготовку в области защиты от ЧС проходят: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 руководители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власти, органов МСУ и организаций;</a:t>
            </a:r>
          </a:p>
          <a:p>
            <a:pPr indent="457200" algn="just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работники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власти, органов МСУ и организаций, в полномочия которых входит решение вопросов по ЗНТЧС (далее -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уполномоченные работники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см. 68-ФЗ ст. 4.1 п. 2, 3, 4, ПП 794 п. 7, 10, 11 – органы управ. РСЧС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е) председатели комиссий по предупреждению и ликвидации ЧС и обеспечению ПБ ФОИВ, государственных корпораций, субъектов РФ, муниципальных образований и организаций, в полномочия которых входит решение вопросов по ЗНТЧС, (далее - председатели комиссий).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4. Подготовка населения в области защиты от ЧС предусматривает: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 для руководителей органов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власти - самостоятельное изучение нормативных документов по вопросам организации и осуществления мероприятий по защите от ЧС, участие в ежегодных тематических сборах, учениях и тренировках;</a:t>
            </a:r>
          </a:p>
          <a:p>
            <a:pPr indent="457200" algn="just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для руководителей органов МСУ и организаций, в полномочия которых входит решение вопросов по ЗНТЧС, уполномоченных работников и председателей комиссий - проведение занятий по соответствующим программам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дополнительного проф. образования в области защиты от ЧС не реже одного раза в 5 лет,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самостоятельное изучение нормативных документов по вопросам организации и осуществления мероприятий по защите от ЧС, участие в ежегодных тематических сборах, учениях и тренировках.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8847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6. Дополнительное профессиональное образование по программам повышения квалификации в области защиты от ЧС проходят: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органов МСУ и организаций, в полномочия которых входит решение вопросов по ЗНТЧС,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председатели комиссий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муниципальных образований и указанных организаций -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учебно-методических центрах по ГО и ЧС субъектов РФ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уполномоченные работники - в организациях, осуществляющих образовательную деятельность по дополнительным профессиональным программам в области защиты от ЧС, находящихся в ведении МЧС России, других ФОИВ, в учебно-методических центрах по ГО и ЧС субъектов РФ, а также на курсах гражданской обороны муниципальных образований.</a:t>
            </a:r>
          </a:p>
          <a:p>
            <a:pPr indent="457200"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Выявленные нарушения по результатам анализа реестров обученных: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- отдельные лица прошли подготовку в таких организациях, как АУ ВО «ЦОМТ», АНО ДПО «РУЦ-112», АНО ДПО «Центр профориентации и охраны труда», АНО ДПО «МАСПК», ООО «Прогресс», АНО ДПО УЦ «Логос» и подобных;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- руководители организаций, в полномочия которых входит решение вопросов ЗНТЧС, председатели КЧС прошли повышение квалификации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не в УМЦ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76" y="142853"/>
            <a:ext cx="892971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РЕКОМЕНДУЕМАЯ ФОРМА ВЕДЕНИЯ УЧЁТА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(реестр)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персонального учета должностных лиц ГО и РСЧС, прошедших обучение в области 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защиты от ЧС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папку со списком (реестром) рекомендуется сложить копии полученных удостоверений (справок)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61176"/>
          <a:ext cx="8643998" cy="4053840"/>
        </p:xfrm>
        <a:graphic>
          <a:graphicData uri="http://schemas.openxmlformats.org/drawingml/2006/table">
            <a:tbl>
              <a:tblPr/>
              <a:tblGrid>
                <a:gridCol w="347485"/>
                <a:gridCol w="1295589"/>
                <a:gridCol w="1428760"/>
                <a:gridCol w="2714644"/>
                <a:gridCol w="1580192"/>
                <a:gridCol w="1277328"/>
              </a:tblGrid>
              <a:tr h="8001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Фамилия, имя, отчество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Занимаемая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штату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(категория)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ГО и РСЧС,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назначен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и где прошел обучение в области ГОЧС,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удостоверения (справки)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Когда и где планируется обучение в области ГОЧС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Иванов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Иван Иванович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Директор учреждения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организаций, отнесенных к категории по ГО,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2015, УМЦ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 . № 000 от 00.00.2015</a:t>
                      </a:r>
                      <a:endParaRPr lang="ru-RU" sz="14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УМЦ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Уд. №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от 00.00.2020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2020, УМЦ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2025, УМЦ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Петров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Сергей Николаевич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Начальник отдела ГО и МР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ГО, организаций, отнесенных к категории по ГО, 2018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2018, УМЦ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Уд. № </a:t>
                      </a: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от 00.00.2018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2023, УМЦ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098" marR="4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829967"/>
          <a:ext cx="8929721" cy="3942199"/>
        </p:xfrm>
        <a:graphic>
          <a:graphicData uri="http://schemas.openxmlformats.org/drawingml/2006/table">
            <a:tbl>
              <a:tblPr/>
              <a:tblGrid>
                <a:gridCol w="442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4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2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66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0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800" b="1" dirty="0" err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Занимаемая должность по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штату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Занимаемая должность в системе ГОЧС, 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Ф И О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Когда и где проходил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подготовку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Сроки подготовки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0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2022 г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2023 г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2024 г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2025 г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2026 г 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   2027 г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Ген. 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директор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Руководитель организации,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с 2005 г.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Николаев Виктор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Олегович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умц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2019 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умц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01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Главный инженер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Председатель комиссии по ПУФ, с 2011 г.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Иванов Иван Иванович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умц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2018г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умц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1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Зам.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НОК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Начальник СЭП,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2013 г.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Васин Петр Петрович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курсы ГО – </a:t>
                      </a:r>
                      <a:r>
                        <a:rPr lang="ru-RU" sz="1800" b="1" dirty="0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2020г</a:t>
                      </a:r>
                      <a:r>
                        <a:rPr lang="ru-RU" sz="1800" b="1" dirty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Arial Narrow" panose="020B0606020202030204" pitchFamily="34" charset="0"/>
                          <a:ea typeface="Times New Roman"/>
                          <a:cs typeface="Arial" pitchFamily="34" charset="0"/>
                        </a:rPr>
                        <a:t>умц</a:t>
                      </a: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 Narrow" panose="020B0606020202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453" marR="424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142875" y="71414"/>
            <a:ext cx="8929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ВАРИАНТ</a:t>
            </a:r>
          </a:p>
          <a:p>
            <a:pPr algn="ctr"/>
            <a:endParaRPr lang="ru-RU" altLang="ru-RU" sz="2000" b="1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altLang="ru-RU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Список (реестр)</a:t>
            </a:r>
            <a:endParaRPr lang="ru-RU" altLang="ru-RU" sz="2000" b="1" dirty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altLang="ru-RU" sz="2000" b="1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учета подготовки в области ГОЧС  должностных лиц и работников ГО организации, должностных лиц и специалистов объектового звена РСЧС</a:t>
            </a:r>
            <a:endParaRPr lang="ru-RU" altLang="ru-RU" sz="2000" dirty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102" t="16448" r="5906" b="10849"/>
          <a:stretch>
            <a:fillRect/>
          </a:stretch>
        </p:blipFill>
        <p:spPr bwMode="auto">
          <a:xfrm>
            <a:off x="0" y="2608172"/>
            <a:ext cx="9144032" cy="424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102" t="16098" r="35433" b="10499"/>
          <a:stretch>
            <a:fillRect/>
          </a:stretch>
        </p:blipFill>
        <p:spPr bwMode="auto">
          <a:xfrm>
            <a:off x="4332627" y="0"/>
            <a:ext cx="4811405" cy="33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1500174"/>
            <a:ext cx="385765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в ИО ВО от 22.06.2023 № 62-12/1977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«О направлении заявки в УМЦ ГОЧС на 2024 год»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4"/>
            <a:ext cx="4357686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90000"/>
              </a:lnSpc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Чтобы запланировать доп. проф. образование должностных лиц организации необходимо представить заявку в свой ИО ВО для включения в план комплектования УМЦ ГОЧС на следующий год.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lnSpc>
                <a:spcPct val="90000"/>
              </a:lnSpc>
              <a:spcAft>
                <a:spcPts val="300"/>
              </a:spcAft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Обобщенные заявки от ИО ВО направляются в УМЦ ГОЧС ежегодно до 1 сентября.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06" y="83272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Образовательный процесс в УМЦ ГО и ЧС осуществляется в соответствии с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Планом комплектования слушателями на учебный год</a:t>
            </a: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который разрабатывается на основании заявок на обучение, поступивших от исполнительных органов Воронежской области и органов местного самоуправления.</a:t>
            </a:r>
            <a:endParaRPr lang="ru-RU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Слушатели зачисляются на обучение на основании списка ИО ВО и личного заявления слушателя.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7195" y="1575831"/>
            <a:ext cx="3706337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250" t="16666" r="64844" b="11111"/>
          <a:stretch>
            <a:fillRect/>
          </a:stretch>
        </p:blipFill>
        <p:spPr bwMode="auto">
          <a:xfrm>
            <a:off x="5857884" y="1714488"/>
            <a:ext cx="31006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791290"/>
            <a:ext cx="557216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в ИО ВО от 06.12.2023 № 62-12/3952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«О направлении плана комплектования УМЦ ГОЧС на 2024 год»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5092"/>
            <a:ext cx="835824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подготовки в области ГО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работников организации (работающее население)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37026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18.09.2020 № 1485 – Положение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94" y="361117"/>
            <a:ext cx="900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Работающее население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(физические лица, вступившие в трудовые отношения с работодателем)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утратил силу с 1 сентября 2023 г. - Постановление Правительства России от 21 января 2023 г. N 51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(отменено курсовое обучение)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а.1) прохождение вводного инструктажа по гражданской обороне по месту работы;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(в течение первого месяца их работы)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 участие в учениях, тренировках и других плановых мероприятиях по гражданской обороне, в том числе посещение консультаций, лекций, демонстраций учебных фильмов;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 самостоятельное изучение способов защиты от опасностей, возникающих при военных конфликтах или вследствие этих конфликтов.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4040881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4. Подготовка населения в области защиты от чрезвычайных ситуаций предусматривает: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для физических лиц, состоящих в трудовых отношениях с работодателем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- инструктаж по действиям в чрезвычайных ситуациях не реже одного раза в год и при приеме на работу в течение первого месяца работы, самостоятельное изучение порядка действий в чрезвычайных ситуациях, участие в учениях и тренировках;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16024" y="44625"/>
            <a:ext cx="8748464" cy="6740307"/>
          </a:xfrm>
        </p:spPr>
        <p:txBody>
          <a:bodyPr wrap="square">
            <a:spAutoFit/>
          </a:bodyPr>
          <a:lstStyle/>
          <a:p>
            <a:pPr marL="0" indent="3600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закон от 12.02.1998 г. № 28-ФЗ</a:t>
            </a:r>
          </a:p>
          <a:p>
            <a:pPr marL="0" indent="3600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«О гражданской обороне»</a:t>
            </a:r>
          </a:p>
          <a:p>
            <a:pPr marL="0" indent="36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2.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Основными задачами в области ГО являются: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подготовка населения в области ГО;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в области ГО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- система мероприятий по обучению населения действиям в случае угрозы возникновения и возникновения опасностей при военных конфликтах или вследствие этих конфликтов, а также при ЧС природного и техногенного характера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6.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Правительства РФ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определяет порядок подготовки населения в области 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8.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органов государственной власти субъектов РФ  и органов местного самоуправления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Органы государственной власти субъектов РФ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- организуют подготовку населения в области 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Органы местного самоуправления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самостоятельно в пределах границ муниципальных образований: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 - проводят подготовку населения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9.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Полномочия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области ГО: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осуществляют подготовку своих работников в области ГО.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Ст. 10.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Права и 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pitchFamily="34" charset="0"/>
                <a:cs typeface="Arial" pitchFamily="34" charset="0"/>
              </a:rPr>
              <a:t>граждан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РФ в области ГО:</a:t>
            </a:r>
          </a:p>
          <a:p>
            <a:pPr marL="0" indent="360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b="1" i="1" u="sng" dirty="0" smtClean="0">
                <a:latin typeface="Arial" pitchFamily="34" charset="0"/>
                <a:cs typeface="Arial" pitchFamily="34" charset="0"/>
              </a:rPr>
              <a:t>- проходят подготовку в области 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3" idx="2"/>
            <a:endCxn id="7" idx="0"/>
          </p:cNvCxnSpPr>
          <p:nvPr/>
        </p:nvCxnSpPr>
        <p:spPr>
          <a:xfrm rot="5400000">
            <a:off x="6542546" y="1814126"/>
            <a:ext cx="7400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 rot="5400000">
            <a:off x="1969358" y="1814126"/>
            <a:ext cx="7400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1406" y="36000"/>
            <a:ext cx="4536000" cy="1408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 27.02.2020 № 11-7-605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 примерном порядке реализации вводного инструктажа по гражданской обороне»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2594" y="36000"/>
            <a:ext cx="4320000" cy="1408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 27.10.2020 № ИВ-11-85 </a:t>
            </a: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«О примерном порядке реализации инструктажа по действиям в чрезвычайных ситуациях»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1500174"/>
            <a:ext cx="4536000" cy="618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Примерная программа вводного инструктажа по ГО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184174"/>
            <a:ext cx="4536000" cy="618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Типовая форма журнала учета проведения вводного инструктажа по ГО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2594" y="1500174"/>
            <a:ext cx="4320000" cy="618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Примерная программа инструктажа по ЧС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2594" y="2184174"/>
            <a:ext cx="4320000" cy="618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Типовая форма журнала учета проведения инструктажа по ЧС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2857496"/>
            <a:ext cx="9000000" cy="2986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Письмо МЧС России от 05.02.2021 № М-11-184 «О направлении информации» </a:t>
            </a:r>
          </a:p>
          <a:p>
            <a:pPr indent="360000" algn="just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Рекомендуется совмещать вводный инструктаж по ГО с инструктажем по действиям в ЧС, проводимым при приеме на работу. Также допустимо проведение инструктажей по единой программе.</a:t>
            </a:r>
          </a:p>
          <a:p>
            <a:pPr indent="360000" algn="just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Вместе с тем, в случае ведения единого журнала учета, целесообразно сбор росписей инструктора и инструктируемых лиц оформлять по каждому виду инструктажа раздельно: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вводный инструктаж по ГО;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инструктаж по действиям в ЧС при приеме на работу, проводимый в течение первого месяца работы;</a:t>
            </a:r>
          </a:p>
          <a:p>
            <a:pPr indent="360000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 инструктаж по действиям в ЧС, проводимый не реже одного раза в год.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08" y="5929330"/>
            <a:ext cx="6929454" cy="8376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Назначение ответственного лица</a:t>
            </a:r>
          </a:p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программы проведения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инструктажа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809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формы журнала учета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прохождения инструктажа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687" y="5929330"/>
            <a:ext cx="1735231" cy="828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руководителя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785918" y="6143644"/>
            <a:ext cx="360000" cy="428629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24806"/>
            <a:ext cx="9144000" cy="626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РФ от 10.07.1999 N 782 «О создании (назначении) в организациях структурных подразделений (работников), уполномоченных на решение задач в области гражданской обороны»</a:t>
            </a:r>
          </a:p>
          <a:p>
            <a:pPr algn="ctr">
              <a:lnSpc>
                <a:spcPct val="95000"/>
              </a:lnSpc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п. 2. Положения: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Структурные подразделения (работники) по ГО создаются (назначаются) в организациях независимо от их организационно-правовой формы с целью управления гражданской обороной в этих организациях.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23.05.2017 N 230 «Об утверждении Положения об уполномоченных на решение задач в области гражданской обороны структурных подразделениях (работниках) организаций»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Положение определяет задачи и численность структурных подразделений (работников), уполномоченных на решение задач в области ГО, организаций, а также численность отдельных работников по ГО в составе их представительств и филиалов.</a:t>
            </a:r>
          </a:p>
          <a:p>
            <a:pPr algn="ctr">
              <a:lnSpc>
                <a:spcPct val="95000"/>
              </a:lnSpc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Основными задачами структурных подразделений (работников) по ГО организаций являются:</a:t>
            </a:r>
          </a:p>
          <a:p>
            <a:pPr algn="ctr">
              <a:lnSpc>
                <a:spcPct val="95000"/>
              </a:lnSpc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3.4. Организация подготовки работников организаций способам защиты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71414"/>
            <a:ext cx="8858312" cy="6666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Учебно-материальная база для подготовки работающего населения в области гражданской обороны и защиты от чрезвычайных ситуаций</a:t>
            </a:r>
          </a:p>
        </p:txBody>
      </p:sp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71406" y="5000636"/>
            <a:ext cx="8929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79388" eaLnBrk="1" hangingPunct="1"/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     В </a:t>
            </a: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комплект средств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для проведения занятий по ГО и защите от ЧС рекомендуется включить: плакаты, схемы и слайды по темам занятий, слайд-проектор, переносной экран, отдельные образцы СИЗ органов дыхания и кожи, тренажер для оказания первой помощи, а также, при возможности, различные видеовоспроизводящие устройства для показа фильмов и видеороликов.</a:t>
            </a:r>
          </a:p>
        </p:txBody>
      </p:sp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147638" y="785794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Письмо МЧС России от 27.02.2020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11-7-604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altLang="ru-RU" sz="1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примерном порядке определения состава учебно-материальной базы»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725" y="1643050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комплект средств 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проведения занятий по ГО и защите от ЧС, один уголок ГОЧС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184" y="1643050"/>
            <a:ext cx="2492501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численность работников до 200 человек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49121" y="1707021"/>
            <a:ext cx="720725" cy="795338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725" y="2787290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многопрофильный класс и по одному уголку ГОЧС в каждом адм. и производственном здании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184" y="2841247"/>
            <a:ext cx="2492501" cy="8742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численность работников свыше 200 человек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757059" y="2851609"/>
            <a:ext cx="720725" cy="795337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5214" y="3947306"/>
            <a:ext cx="5435942" cy="9282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многопрофильный класс, </a:t>
            </a:r>
            <a:r>
              <a:rPr lang="ru-RU" alt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учебную площадку 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натурный участок местности и уголки ГОЧС.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673" y="4001263"/>
            <a:ext cx="2492501" cy="8742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организаций, создающих НАСФ и (или)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НФГО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758646" y="4012071"/>
            <a:ext cx="720725" cy="793750"/>
          </a:xfrm>
          <a:prstGeom prst="rightArrow">
            <a:avLst>
              <a:gd name="adj1" fmla="val 50000"/>
              <a:gd name="adj2" fmla="val 55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835824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подготовки в области ГО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личного состава формирований и служб организации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(для организаций, создающих НФГО, НАСФ, СС)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57166"/>
            <a:ext cx="900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3. Руководители и личный состав формирований и служб: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 дополнительное проф. образование или курсовое обучение руководителей формирований и служб …</a:t>
            </a:r>
          </a:p>
          <a:p>
            <a:pPr indent="457200"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б) курсовое обучение личного состава формирований и служб по месту работы;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 участие в учениях и тренировках по гражданской обороне.</a:t>
            </a:r>
          </a:p>
          <a:p>
            <a:pPr indent="457200" algn="just"/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ПП 841 - п. 5 Положения: г) организации:</a:t>
            </a:r>
          </a:p>
          <a:p>
            <a:pPr indent="457200" algn="just"/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разрабатывают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 учетом особенностей деятельности организаций и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на основе примерных программ, утвержденных МЧС России, программы курсового обучения личного состава формирований и служб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организаций в области гражданской обороны;</a:t>
            </a:r>
          </a:p>
          <a:p>
            <a:pPr indent="457200"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осуществляют курсовое обучение в области гражданской обороны личного состава формирований и служб, создаваемых в организации;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4320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НФГО в области ГО 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20.11.2020 г. № 2-4-71-26-11</a:t>
            </a:r>
            <a:endParaRPr lang="ru-RU" altLang="ru-RU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643438" y="4429132"/>
            <a:ext cx="4320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НАСФ в области ГО </a:t>
            </a:r>
            <a:endParaRPr lang="ru-RU" altLang="ru-RU" sz="1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20.11.2020 г. № 2-4-71-28-11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5720" y="5715016"/>
            <a:ext cx="86040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Примерная программа курсового обучения личного состава</a:t>
            </a:r>
            <a:b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спасательных служб в области ГО от 20.11.2020 г. № 2-4-71-25-11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08000"/>
            <a:ext cx="2880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НФГО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000" y="108000"/>
            <a:ext cx="288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НАСФ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2000" y="108000"/>
            <a:ext cx="2880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Курсовое обучение личного состава СС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934034"/>
            <a:ext cx="9000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Занятия рекомендуется проводить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течение года ежемесячно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исключая месяцы массовых отпусков работников организаций, форма курсового обучения – очная  в рамках рабочего времени,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объеме не менее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2500306"/>
            <a:ext cx="900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Модуль базовой подготовки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темы отрабатываются всеми видами формирований и служб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06" y="3842097"/>
            <a:ext cx="900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Модуль специальной подготовки </a:t>
            </a: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темы отрабатываются с учетом предназначения формирований и служб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1944000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15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2000" y="1944000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20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2594" y="1944000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30 часов в 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2000" y="3240000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14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2000" y="4559866"/>
            <a:ext cx="2880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6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4559866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6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2594" y="4559866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12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2594" y="3240000"/>
            <a:ext cx="288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18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3240000"/>
            <a:ext cx="288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менее 9 часов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06" y="5086191"/>
            <a:ext cx="9000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Учет проведения занятий, в соответствии с тематическим планом 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расписанием занятий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и присутствия на них обучающихся осуществляют руководители занятия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журналах, которые ведутся на каждую учебную группу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Журналы хранятся в течение года после завершения обучения.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14554"/>
            <a:ext cx="835824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Учения и тренировки по ГО и защите от ЧС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Box 26"/>
          <p:cNvSpPr txBox="1">
            <a:spLocks noChangeArrowheads="1"/>
          </p:cNvSpPr>
          <p:nvPr/>
        </p:nvSpPr>
        <p:spPr bwMode="auto">
          <a:xfrm>
            <a:off x="72594" y="-23"/>
            <a:ext cx="9000000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29.07.2020 № 565 «</a:t>
            </a:r>
            <a:r>
              <a:rPr lang="ru-RU" sz="1600" b="1" dirty="0" smtClean="0">
                <a:solidFill>
                  <a:srgbClr val="0033CC"/>
                </a:solidFill>
                <a:latin typeface="Arial" charset="0"/>
              </a:rPr>
              <a:t>Об утверждении Инструкции по подготовке и проведению учений и тренировок по ГО, защите населения от ЧС природного и техногенного характера, обеспечению пожарной безопасности и безопасности людей на водных объектах»</a:t>
            </a:r>
            <a:endParaRPr lang="ru-RU" altLang="ru-RU" sz="1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486638" y="1285860"/>
            <a:ext cx="1800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организациях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продолжи-тельность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устанавливает-ся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руководителем организации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700699" y="1285860"/>
            <a:ext cx="1800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формиро-ваний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 служб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3 года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8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часов,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 участием сил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постоянной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готовности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год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8 часов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744" y="928670"/>
            <a:ext cx="1800000" cy="31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КШУ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486638" y="928670"/>
            <a:ext cx="1800000" cy="31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ОТ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14763" y="930258"/>
            <a:ext cx="1800000" cy="313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ШТ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00699" y="928670"/>
            <a:ext cx="1800000" cy="3139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ТСУ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4744" y="1285861"/>
            <a:ext cx="1800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ФОИВ,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Гос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корпорациях,  ОИВ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субъек-тов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РФ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2 года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продол-жительностью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трёх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суток,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ОМСУ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раз в 3 года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одних суток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14763" y="1285860"/>
            <a:ext cx="1800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В ФОИВ,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Гос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корпорациях,  ОИВ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субъек-тов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РФ и ОМСУ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реже 1 раза в год 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продол-жительностью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1-х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суток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4300373"/>
            <a:ext cx="900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объекте защиты с массовым пребыванием людей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организации обеспечивает проведение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реже 1 раза в полугодие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практических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тренировок по эвакуации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осуществляющих свою  деятельность на объекте защиты с массовым пребыванием людей, а также посетителей, покупателей, других лиц, находящихся в здании.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71406" y="3750725"/>
            <a:ext cx="9000000" cy="5355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</a:t>
            </a:r>
            <a:r>
              <a:rPr lang="ru-RU" altLang="ru-RU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16.09.2020 № 1479 «Об утверждении Правил противопожарного режима в Российской Федерации»</a:t>
            </a:r>
            <a:endParaRPr lang="ru-RU" altLang="ru-RU" sz="16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272594" y="928670"/>
            <a:ext cx="1800000" cy="3139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СУТ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272594" y="1285861"/>
            <a:ext cx="1800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пожароопас-ных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объектах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организациях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образова-тельных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организациях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ежегодно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продолжитель-ностью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8 часов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Прямоугольник 26"/>
          <p:cNvSpPr>
            <a:spLocks noChangeArrowheads="1"/>
          </p:cNvSpPr>
          <p:nvPr/>
        </p:nvSpPr>
        <p:spPr bwMode="auto">
          <a:xfrm>
            <a:off x="71406" y="5536675"/>
            <a:ext cx="9000000" cy="5355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ПП </a:t>
            </a:r>
            <a:r>
              <a:rPr lang="ru-RU" altLang="ru-RU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РФ от 31.12.2020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№ 2451 «Об утверждении Правил организации мероприятий по предупреждению и ликвидации разливов нефти и нефтепродуктов…»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06" y="6072206"/>
            <a:ext cx="9000000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Комплексные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учения (КУ)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 подтверждению готовности эксплуатирующей организации к действиям по локализации разливов нефти и нефтепродуктов и ликвидации разливов нефти и нефтепродуктов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(не реже одного раза в 3 года)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835" y="27646"/>
            <a:ext cx="4749165" cy="67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5741"/>
            <a:ext cx="4781550" cy="676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928802"/>
            <a:ext cx="80393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СЕМИНАР ЗАКОНЧЕН.</a:t>
            </a:r>
          </a:p>
          <a:p>
            <a:pPr algn="ctr"/>
            <a:endParaRPr lang="ru-RU" sz="4000" b="1" dirty="0" smtClean="0"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latin typeface="Arial Black" pitchFamily="34" charset="0"/>
              </a:rPr>
              <a:t>СПАСИБО  ЗА  ВНИМАНИЕ!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6504" y="1"/>
            <a:ext cx="9072000" cy="6789551"/>
          </a:xfrm>
        </p:spPr>
        <p:txBody>
          <a:bodyPr wrap="square">
            <a:spAutoFit/>
          </a:bodyPr>
          <a:lstStyle/>
          <a:p>
            <a:pPr marL="0" indent="252000"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Федеральный закон от 21.12.1994 г. № 68-ФЗ «О защите населения и территорий от ЧС природного и техногенного характера» 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0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4. </a:t>
            </a:r>
            <a:r>
              <a:rPr lang="ru-RU" sz="1800" b="1" dirty="0" smtClean="0">
                <a:latin typeface="Arial" charset="0"/>
                <a:cs typeface="Arial" charset="0"/>
              </a:rPr>
              <a:t>Основные задачи РСЧС: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800" b="1" u="sng" dirty="0" smtClean="0">
                <a:latin typeface="Arial" charset="0"/>
                <a:cs typeface="Arial" charset="0"/>
              </a:rPr>
              <a:t> - подготовка населения к действиям в ЧС;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Подготовка населения в области защиты от ЧС </a:t>
            </a:r>
            <a:r>
              <a:rPr lang="ru-RU" sz="1600" b="1" i="1" dirty="0" smtClean="0">
                <a:latin typeface="Arial" charset="0"/>
                <a:cs typeface="Arial" charset="0"/>
              </a:rPr>
              <a:t>- это система мероприятий по обучению населения действиям при угрозе возникновения и возникновении ЧС природного и техногенного характера.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i="1" u="sng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Ст. 11. </a:t>
            </a:r>
            <a:r>
              <a:rPr lang="ru-RU" sz="1800" b="1" dirty="0" smtClean="0">
                <a:latin typeface="Arial" charset="0"/>
                <a:cs typeface="Arial" charset="0"/>
              </a:rPr>
              <a:t>Полномочия 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органов </a:t>
            </a:r>
            <a:r>
              <a:rPr lang="ru-RU" sz="1800" b="1" dirty="0" err="1" smtClean="0">
                <a:solidFill>
                  <a:srgbClr val="0040A8"/>
                </a:solidFill>
                <a:latin typeface="Arial" charset="0"/>
                <a:cs typeface="Arial" charset="0"/>
              </a:rPr>
              <a:t>гос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. власти субъектов РФ и органов местного самоуправления </a:t>
            </a:r>
            <a:r>
              <a:rPr lang="ru-RU" sz="1800" b="1" dirty="0" smtClean="0">
                <a:latin typeface="Arial" charset="0"/>
                <a:cs typeface="Arial" charset="0"/>
              </a:rPr>
              <a:t>в области защиты населения и территории от ЧС: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- осуществляют подготовку и содержание в готовности необходимых сил и средств для защиты населения и территории от ЧС, а также подготовку населения в области защиты от ЧС.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14.</a:t>
            </a:r>
            <a:r>
              <a:rPr lang="ru-RU" sz="1800" b="1" dirty="0" smtClean="0">
                <a:latin typeface="Arial" charset="0"/>
                <a:cs typeface="Arial" charset="0"/>
              </a:rPr>
              <a:t> 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организаций</a:t>
            </a:r>
            <a:r>
              <a:rPr lang="ru-RU" sz="1800" b="1" dirty="0" smtClean="0">
                <a:latin typeface="Arial" charset="0"/>
                <a:cs typeface="Arial" charset="0"/>
              </a:rPr>
              <a:t>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 - обеспечивать создание, подготовку и поддержание в готовности к применению сил и средств предупреждения и ликвидации ЧС, осуществлять подготовку работников организаций в области защиты от ЧС.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ru-RU" sz="1000" b="1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19. </a:t>
            </a:r>
            <a:r>
              <a:rPr lang="ru-RU" sz="1800" b="1" dirty="0" smtClean="0">
                <a:latin typeface="Arial" charset="0"/>
                <a:cs typeface="Arial" charset="0"/>
              </a:rPr>
              <a:t>Обязанности </a:t>
            </a:r>
            <a:r>
              <a:rPr lang="ru-RU" sz="1800" b="1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граждан</a:t>
            </a:r>
            <a:r>
              <a:rPr lang="ru-RU" sz="1800" b="1" dirty="0" smtClean="0">
                <a:latin typeface="Arial" charset="0"/>
                <a:cs typeface="Arial" charset="0"/>
              </a:rPr>
              <a:t> РФ: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latin typeface="Arial" charset="0"/>
                <a:cs typeface="Arial" charset="0"/>
              </a:rPr>
              <a:t>   - изучать основные способы защиты населения и территорий от ЧС, приемы оказания первой помощи пострадавшим, правила охраны жизни людей на водных объектах, правила пользования коллективными и индивидуальными средствами защиты, постоянно совершенствовать свои знания и практические навыки в указанной области.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ru-RU" sz="1000" b="1" i="1" u="sng" dirty="0" smtClean="0">
              <a:latin typeface="Arial" charset="0"/>
              <a:cs typeface="Arial" charset="0"/>
            </a:endParaRP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Ст. 20. </a:t>
            </a:r>
            <a:r>
              <a:rPr lang="ru-RU" sz="1800" b="1" dirty="0" smtClean="0">
                <a:latin typeface="Arial" charset="0"/>
                <a:cs typeface="Arial" charset="0"/>
              </a:rPr>
              <a:t>Подготовка населения в области защиты от ЧС. </a:t>
            </a:r>
          </a:p>
          <a:p>
            <a:pPr marL="0" indent="252000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ru-RU" sz="1800" b="1" i="1" u="sng" dirty="0" smtClean="0">
                <a:solidFill>
                  <a:srgbClr val="0040A8"/>
                </a:solidFill>
                <a:latin typeface="Arial" charset="0"/>
                <a:cs typeface="Arial" charset="0"/>
              </a:rPr>
              <a:t>Порядок подготовки населения в области защиты от ЧС определяется Правительством Российской Федерации</a:t>
            </a:r>
            <a:r>
              <a:rPr lang="ru-RU" sz="1800" b="1" i="1" u="sng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686" y="1428736"/>
            <a:ext cx="414000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</a:t>
            </a: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Правительства РФ от 02.11.2000 № 841 «Об утверждении Положения о подготовке населения в области гражданской обороны» </a:t>
            </a: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МЧС России от 24.04.2020 № 262 «Об утверждении перечня должностных лиц, проходящих обучение … в области гражданской обороны»</a:t>
            </a: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18" y="1431570"/>
            <a:ext cx="414000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</a:t>
            </a:r>
          </a:p>
          <a:p>
            <a:pPr lvl="0"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Правительства РФ от 18.09.2020 № 1485 «Об утверждении 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00" y="217124"/>
            <a:ext cx="4140000" cy="10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области защиты от ЧС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530" y="214290"/>
            <a:ext cx="414000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области ГО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155370"/>
            <a:ext cx="4500594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ПП РФ определяют порядок подготовки населения – кто, где, в какой форме и в какие сроки обучается, обязанности органов власти и организаций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142985"/>
            <a:ext cx="4824000" cy="4670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Уполномоченные работники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Эвакуационные, </a:t>
            </a:r>
            <a:r>
              <a:rPr lang="ru-RU" sz="2000" b="1" dirty="0" err="1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эвакоприемные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комиссии, </a:t>
            </a:r>
            <a:r>
              <a:rPr lang="ru-RU" sz="2000" b="1" i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с 01.09.2023 работники СЭП,ППЭ,ПЭП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Комиссии по ПУФ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Преподаватели/Инструкторы ГО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Учителя ОБЖ/БЖД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 и личный состав формирований и служб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Работающее население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Обучающиеся</a:t>
            </a:r>
          </a:p>
          <a:p>
            <a:pPr algn="ctr" eaLnBrk="0" hangingPunct="0">
              <a:spcAft>
                <a:spcPts val="5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Неработающее население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594" y="1142984"/>
            <a:ext cx="4068000" cy="232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Работающее население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Неработающее население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Обучающиеся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Руководители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Уполномоченные работники</a:t>
            </a:r>
          </a:p>
          <a:p>
            <a:pPr algn="ctr" eaLnBrk="0" hangingPunct="0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Председатели КЧС и ОПБ</a:t>
            </a:r>
            <a:endParaRPr lang="ru-RU" sz="2000" b="1" dirty="0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876" y="74248"/>
            <a:ext cx="4068000" cy="568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области защиты от ЧС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71414"/>
            <a:ext cx="4824000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населения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области ГО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8609" y="671436"/>
            <a:ext cx="40850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Лица, подлежащие подготовке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94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Подготовка населения 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характера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3704586"/>
            <a:ext cx="3960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каждой группы лиц, подлежащих подготовке, установлена соответствующая форма подготовки и определено место прохождения подготовки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94" y="-24"/>
            <a:ext cx="9000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ПП 841 - п. 5 Положения. В целях организации и осуществления подготовки населения в области гражданской обороны:</a:t>
            </a:r>
          </a:p>
          <a:p>
            <a:pPr indent="360000" algn="just"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г) организации: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разрабатывают с учетом особенностей деятельности организаций и на основе примерных программ, утвержденных МЧС России, программы курсового обучения личного состава формирований и служб организаций в области гражданской обороны;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осуществляют курсовое обучение в области гражданской обороны личного состава формирований и служб, создаваемых в организации;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создают и поддерживают в рабочем состоянии соответствующую учебно-материальную базу;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разрабатывают программу проведения с работниками организации вводного инструктажа по гражданской обороне;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организуют и проводят вводный инструктаж по гражданской обороне с вновь принятыми работниками организаций в течение первого месяца их работы;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планируют и проводят учения и тренировки по гражданской обороне;</a:t>
            </a:r>
          </a:p>
          <a:p>
            <a:pPr indent="360000"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организуют дополнительное профессиональное образование или курсовое обучение в области гражданской обороны своих работников из числа лиц, указанных в абзаце третьем пункта 4 настоящего Положения;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35824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дополнительного профессионального образования или курсового обучение в области ГО / дополнительного профессионального образования в области защиты от ЧС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должностных лиц организации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770791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Проводится не реже одного раза в 5 лет.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впервые назначенных либо избранных на должность - обязательно в течение первого года работы.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357166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2. Должностные лица МСУ, возглавляющие местные администрации муниципальных образований,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руководители организаций, отнесенных в установленном порядке к категориям по ГО, а также организаций, продолжающих работу в военное время, лица, указанные в подпункте "б" пункта 3 Положения о подготовке 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(уполномоченные работники, </a:t>
            </a:r>
            <a:r>
              <a:rPr lang="ru-RU" sz="1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эвакоорганы</a:t>
            </a:r>
            <a:r>
              <a:rPr lang="ru-RU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ПУФ, обучающие)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 самостоятельная работа с нормативными документами по вопросам организации, планирования и проведения мероприятий по гражданской обороне;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дополнительное проф. образование или курсовое обучение в области 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организациях, осуществляющих образовательную деятельность по дополнительным проф. программам в области гражданской обороны, …;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 участие в учениях, тренировках и других плановых мероприятиях по ГО;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г) участие руководителей (работников) структурных подразделений, уполномоченных на решение задач в области ГО, ФОИВ, муниципальных образований и организаций в тематических и проблемных семинарах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вебинарах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по подготовке в области гражданской обороны.</a:t>
            </a:r>
          </a:p>
          <a:p>
            <a:pPr indent="457200"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3. 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Руководители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личный состав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формирований и служб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а)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дополнительное проф. образование или курсовое обучение руководителей формирований и служб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б) курсовое обучение личного состава формирований и служб по месту работы;</a:t>
            </a:r>
          </a:p>
          <a:p>
            <a:pPr indent="45720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в) участие в учениях и тренировках по гражданской обороне.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-6673850" algn="l"/>
                <a:tab pos="-3781425" algn="l"/>
                <a:tab pos="-2609850" algn="l"/>
                <a:tab pos="809625" algn="l"/>
              </a:tabLst>
            </a:pPr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02.11.2000 № 841 – Формы подготовки </a:t>
            </a:r>
            <a:endParaRPr lang="ru-RU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460652"/>
          <a:ext cx="9143998" cy="6131056"/>
        </p:xfrm>
        <a:graphic>
          <a:graphicData uri="http://schemas.openxmlformats.org/drawingml/2006/table">
            <a:tbl>
              <a:tblPr/>
              <a:tblGrid>
                <a:gridCol w="341832"/>
                <a:gridCol w="2270740"/>
                <a:gridCol w="687519"/>
                <a:gridCol w="618765"/>
                <a:gridCol w="550015"/>
                <a:gridCol w="687519"/>
                <a:gridCol w="687519"/>
                <a:gridCol w="756270"/>
                <a:gridCol w="550015"/>
                <a:gridCol w="550015"/>
                <a:gridCol w="756270"/>
                <a:gridCol w="687519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\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Категории обучаемых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дополнительным профессиональным программам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Обучение по программам курсового обучения</a:t>
                      </a:r>
                    </a:p>
                  </a:txBody>
                  <a:tcPr marL="35358" marR="35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Организации, осуществляющие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проф.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программам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находящиеся в ведении: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Учебно-методические центры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и ЧС субъектов 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муниципальных образований, </a:t>
                      </a:r>
                      <a:r>
                        <a:rPr lang="ru-RU" sz="105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имеющие </a:t>
                      </a:r>
                      <a:r>
                        <a:rPr lang="ru-RU" sz="105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лицензию</a:t>
                      </a:r>
                      <a:endParaRPr lang="ru-RU" sz="12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Организации, осуществляющие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проф. программам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находящиеся в ведении: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Учебно-методические центры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и ЧС субъектов РФ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 муниципальных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МЧС России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ФОИВ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других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МЧС России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ФОИВ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других</a:t>
                      </a:r>
                    </a:p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5358" marR="353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76">
                <a:tc gridSpan="1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26282F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ОБЪЕКТОВЫЙ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организаций, отнесенных в установленном порядке к категориям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организаций, продолжающих работу в военное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спасательных служб,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НФГО, НАСФ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отнесенных к категории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</a:t>
                      </a:r>
                      <a:r>
                        <a:rPr lang="ru-RU" sz="1200" u="none" strike="noStrike" dirty="0" smtClean="0">
                          <a:solidFill>
                            <a:srgbClr val="106BB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" action="ppaction://hlinkfile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Работники структурных подразделений, уполномоченных на решение задач в области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организаций, отнесенных к категории по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ГО,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также продолжающих работу в военное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МЧС России от 24.04.2020 № 262 – Перечень </a:t>
            </a:r>
            <a:r>
              <a:rPr lang="ru-RU" sz="16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(изменения с 01.09.2024) </a:t>
            </a:r>
            <a:endParaRPr lang="ru-RU" sz="1800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0000"/>
      </a:dk1>
      <a:lt1>
        <a:srgbClr val="00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9734</TotalTime>
  <Words>3162</Words>
  <Application>Microsoft Office PowerPoint</Application>
  <PresentationFormat>Экран (4:3)</PresentationFormat>
  <Paragraphs>485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УМЦ</dc:creator>
  <cp:lastModifiedBy>Толоконникова</cp:lastModifiedBy>
  <cp:revision>960</cp:revision>
  <dcterms:created xsi:type="dcterms:W3CDTF">1601-01-01T00:00:00Z</dcterms:created>
  <dcterms:modified xsi:type="dcterms:W3CDTF">2024-04-24T09:50:18Z</dcterms:modified>
</cp:coreProperties>
</file>