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0" r:id="rId1"/>
    <p:sldMasterId id="2147484555" r:id="rId2"/>
  </p:sldMasterIdLst>
  <p:notesMasterIdLst>
    <p:notesMasterId r:id="rId33"/>
  </p:notesMasterIdLst>
  <p:sldIdLst>
    <p:sldId id="587" r:id="rId3"/>
    <p:sldId id="579" r:id="rId4"/>
    <p:sldId id="580" r:id="rId5"/>
    <p:sldId id="577" r:id="rId6"/>
    <p:sldId id="584" r:id="rId7"/>
    <p:sldId id="586" r:id="rId8"/>
    <p:sldId id="588" r:id="rId9"/>
    <p:sldId id="593" r:id="rId10"/>
    <p:sldId id="589" r:id="rId11"/>
    <p:sldId id="590" r:id="rId12"/>
    <p:sldId id="591" r:id="rId13"/>
    <p:sldId id="592" r:id="rId14"/>
    <p:sldId id="594" r:id="rId15"/>
    <p:sldId id="596" r:id="rId16"/>
    <p:sldId id="574" r:id="rId17"/>
    <p:sldId id="607" r:id="rId18"/>
    <p:sldId id="608" r:id="rId19"/>
    <p:sldId id="597" r:id="rId20"/>
    <p:sldId id="598" r:id="rId21"/>
    <p:sldId id="600" r:id="rId22"/>
    <p:sldId id="585" r:id="rId23"/>
    <p:sldId id="609" r:id="rId24"/>
    <p:sldId id="611" r:id="rId25"/>
    <p:sldId id="601" r:id="rId26"/>
    <p:sldId id="599" r:id="rId27"/>
    <p:sldId id="603" r:id="rId28"/>
    <p:sldId id="604" r:id="rId29"/>
    <p:sldId id="606" r:id="rId30"/>
    <p:sldId id="605" r:id="rId31"/>
    <p:sldId id="573"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0033CC"/>
    <a:srgbClr val="000066"/>
    <a:srgbClr val="FFFFCC"/>
    <a:srgbClr val="FFFF66"/>
    <a:srgbClr val="FFFF99"/>
    <a:srgbClr val="E8FFD1"/>
    <a:srgbClr val="CCFFFF"/>
    <a:srgbClr val="CC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16" autoAdjust="0"/>
    <p:restoredTop sz="87309" autoAdjust="0"/>
  </p:normalViewPr>
  <p:slideViewPr>
    <p:cSldViewPr>
      <p:cViewPr varScale="1">
        <p:scale>
          <a:sx n="89" d="100"/>
          <a:sy n="89" d="100"/>
        </p:scale>
        <p:origin x="-108" y="-228"/>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55F775D-9FF4-457C-A074-4ADBC3C45FAA}" type="datetimeFigureOut">
              <a:rPr lang="ru-RU"/>
              <a:pPr>
                <a:defRPr/>
              </a:pPr>
              <a:t>16.04.2026</a:t>
            </a:fld>
            <a:endParaRPr lang="ru-RU" dirty="0"/>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C77BC12-9AE5-493B-B1F9-64B34A1BA2C3}"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1" i="0" kern="1200" dirty="0" smtClean="0">
                <a:solidFill>
                  <a:schemeClr val="tx1"/>
                </a:solidFill>
                <a:latin typeface="Calibri" pitchFamily="34" charset="0"/>
                <a:ea typeface="+mn-ea"/>
                <a:cs typeface="+mn-cs"/>
              </a:rPr>
              <a:t>опасности, возникающие в период мобилизации, в период действия военного положения, в военное время (далее - опасности),</a:t>
            </a:r>
            <a:r>
              <a:rPr lang="ru-RU" sz="1200" b="0" i="0" kern="1200" dirty="0" smtClean="0">
                <a:solidFill>
                  <a:schemeClr val="tx1"/>
                </a:solidFill>
                <a:latin typeface="Calibri" pitchFamily="34" charset="0"/>
                <a:ea typeface="+mn-ea"/>
                <a:cs typeface="+mn-cs"/>
              </a:rPr>
              <a:t> - совокупность условий, которые возникли в период мобилизации, в период действия военного положения, в военное время и сложились в результате применения (воздействия) или угрозы применения (воздействия) различных видов оружия либо в результате возникновения чрезвычайных ситуаций и при которых возникло воздействие поражающих факторов на население, материальные и культурные ценности или существует вероятность возникновения такой угрозы;</a:t>
            </a:r>
            <a:endParaRPr lang="ru-RU" dirty="0"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B6151-E3FA-46C3-B6F7-D9F01C44F453}"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1" i="0" kern="1200" dirty="0" smtClean="0">
                <a:solidFill>
                  <a:schemeClr val="tx1"/>
                </a:solidFill>
                <a:latin typeface="Calibri" pitchFamily="34" charset="0"/>
                <a:ea typeface="+mn-ea"/>
                <a:cs typeface="+mn-cs"/>
              </a:rPr>
              <a:t>Чрезвычайная ситуация</a:t>
            </a:r>
            <a:r>
              <a:rPr lang="ru-RU" sz="1200" b="0" i="0" kern="1200" dirty="0" smtClean="0">
                <a:solidFill>
                  <a:schemeClr val="tx1"/>
                </a:solidFill>
                <a:latin typeface="Calibri" pitchFamily="34" charset="0"/>
                <a:ea typeface="+mn-ea"/>
                <a:cs typeface="+mn-cs"/>
              </a:rPr>
              <a:t> - это обстановка на определенной территории, сложившаяся в результате аварии, опасного природного явления, катастрофы, распространения заболевания, представляющего опасность для окружающих, стихийного или иного бедствия, которые могут повлечь или повлекли за собой человеческие жертвы, ущерб здоровью людей или окружающей среде, значительные материальные потери и нарушение условий жизнедеятельности людей.</a:t>
            </a:r>
            <a:endParaRPr lang="ru-RU" dirty="0" smtClean="0"/>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0373D9-59E6-4ACB-9B90-A9D6DD6A8D71}" type="slidenum">
              <a:rPr lang="ru-RU" smtClean="0"/>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КТО ЭТИМ ДОЛЖЕН ЗАНИМАТЬСЯ</a:t>
            </a:r>
            <a:endParaRPr lang="ru-RU" dirty="0"/>
          </a:p>
        </p:txBody>
      </p:sp>
      <p:sp>
        <p:nvSpPr>
          <p:cNvPr id="4" name="Номер слайда 3"/>
          <p:cNvSpPr>
            <a:spLocks noGrp="1"/>
          </p:cNvSpPr>
          <p:nvPr>
            <p:ph type="sldNum" sz="quarter" idx="10"/>
          </p:nvPr>
        </p:nvSpPr>
        <p:spPr/>
        <p:txBody>
          <a:bodyPr/>
          <a:lstStyle/>
          <a:p>
            <a:pPr>
              <a:defRPr/>
            </a:pPr>
            <a:fld id="{EC77BC12-9AE5-493B-B1F9-64B34A1BA2C3}" type="slidenum">
              <a:rPr lang="ru-RU" smtClean="0"/>
              <a:pPr>
                <a:defRPr/>
              </a:pPr>
              <a:t>21</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Calibri" pitchFamily="34" charset="0"/>
                <a:ea typeface="+mn-ea"/>
                <a:cs typeface="+mn-cs"/>
              </a:rPr>
              <a:t>6. При определении количества работников в структурных подразделениях по гражданской обороне организации или отдельных работников по гражданской обороне в составе ее представительств и филиалов, осуществляющих свою </a:t>
            </a:r>
            <a:r>
              <a:rPr lang="ru-RU" sz="1200" b="1" i="0" kern="1200" dirty="0" smtClean="0">
                <a:solidFill>
                  <a:schemeClr val="tx1"/>
                </a:solidFill>
                <a:latin typeface="Calibri" pitchFamily="34" charset="0"/>
                <a:ea typeface="+mn-ea"/>
                <a:cs typeface="+mn-cs"/>
              </a:rPr>
              <a:t>деятельность в сфере образования, учитывается общее количество обучающихся по очной форме обучения</a:t>
            </a:r>
            <a:r>
              <a:rPr lang="ru-RU" sz="1200" b="0" i="0" kern="1200" dirty="0" smtClean="0">
                <a:solidFill>
                  <a:schemeClr val="tx1"/>
                </a:solidFill>
                <a:latin typeface="Calibri" pitchFamily="34" charset="0"/>
                <a:ea typeface="+mn-ea"/>
                <a:cs typeface="+mn-cs"/>
              </a:rPr>
              <a:t>, а в сфере здравоохранения учитывается число проходящих лечение больных в стационаре.</a:t>
            </a:r>
            <a:endParaRPr lang="ru-RU" dirty="0"/>
          </a:p>
        </p:txBody>
      </p:sp>
      <p:sp>
        <p:nvSpPr>
          <p:cNvPr id="4" name="Номер слайда 3"/>
          <p:cNvSpPr>
            <a:spLocks noGrp="1"/>
          </p:cNvSpPr>
          <p:nvPr>
            <p:ph type="sldNum" sz="quarter" idx="10"/>
          </p:nvPr>
        </p:nvSpPr>
        <p:spPr/>
        <p:txBody>
          <a:bodyPr/>
          <a:lstStyle/>
          <a:p>
            <a:pPr>
              <a:defRPr/>
            </a:pPr>
            <a:fld id="{EC77BC12-9AE5-493B-B1F9-64B34A1BA2C3}" type="slidenum">
              <a:rPr lang="ru-RU" smtClean="0"/>
              <a:pPr>
                <a:defRPr/>
              </a:pPr>
              <a:t>23</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9220" name="Номер слайда 3"/>
          <p:cNvSpPr>
            <a:spLocks noGrp="1"/>
          </p:cNvSpPr>
          <p:nvPr>
            <p:ph type="sldNum" sz="quarter" idx="5"/>
          </p:nvPr>
        </p:nvSpPr>
        <p:spPr bwMode="auto">
          <a:noFill/>
          <a:ln>
            <a:miter lim="800000"/>
            <a:headEnd/>
            <a:tailEnd/>
          </a:ln>
        </p:spPr>
        <p:txBody>
          <a:bodyPr/>
          <a:lstStyle/>
          <a:p>
            <a:fld id="{D18278D1-3FEC-486E-84DF-13C1F7FE2763}" type="slidenum">
              <a:rPr lang="ru-RU" altLang="ru-RU"/>
              <a:pPr/>
              <a:t>29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72D8147-C4C3-4DC4-B8C4-DFB985071DE9}"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156E1BC-203B-4810-BB3D-B947FA157ED6}"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E5157BD0-BEC6-4FD1-825F-69E6DD6D8709}"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E45B5AA-9868-43DA-AC3C-80ADA79DC07E}"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3DA900B-58D3-4007-BBC2-9ED9628202F5}"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0C386D98-8392-448A-BCCA-3C0D9880E08F}"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2AA9434-A46F-41ED-B1C8-75BF67E53A6B}" type="slidenum">
              <a:rPr lang="ru-RU" smtClean="0"/>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81C1808-5C1C-4F71-9109-274F4060D330}" type="slidenum">
              <a:rPr lang="ru-RU" smtClean="0"/>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3ED8087-4075-4961-BB32-CD929EDD3765}" type="slidenum">
              <a:rPr lang="ru-RU" smtClean="0"/>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9808E8A-8D06-45B6-974E-2ADED0ED431C}" type="slidenum">
              <a:rPr lang="ru-RU" smtClean="0"/>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79DDB3BF-91E6-4448-A925-FBB8C15ECF5D}"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3B6CDBF-800F-435F-A276-A33C6D8C6CF5}"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7E56870F-3231-490B-86ED-7114FF70825B}" type="slidenum">
              <a:rPr lang="ru-RU" smtClean="0"/>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F3FCF64A-2733-401F-AB4E-D6E3592B8C5E}" type="slidenum">
              <a:rPr lang="ru-RU" smtClean="0"/>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F54CFE4-6AD5-4339-83DF-5A89813FC330}" type="slidenum">
              <a:rPr lang="ru-RU" smtClean="0"/>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E162E1-B43A-4EDE-A717-A57EF5B54E1B}" type="slidenum">
              <a:rPr lang="ru-RU" smtClean="0"/>
              <a:pPr>
                <a:defRPr/>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C1C47F-024C-45C8-8902-7923EB24D97D}" type="slidenum">
              <a:rPr lang="ru-RU" smtClean="0"/>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79A254F-C150-4E54-BEF1-99851FE45264}"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F4C6D063-73D6-491B-92BC-E8146EA4EF6F}"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FE11E2B-A6F8-468A-9A46-E95F67238B9B}"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CF74B21E-C6C4-48EF-8BD2-74EB9C25695B}"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2D3BB458-5D42-4139-A6A0-D4AC71F3CF97}"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053082E-3E2B-4DC6-81A2-20BF7930B9CD}"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380F9936-6F24-4EC7-812E-01672933D74E}"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lang="ru-RU" sz="1400" kern="1200">
              <a:solidFill>
                <a:srgbClr val="000000"/>
              </a:solidFill>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B681421-034A-4389-BAE2-656DAA81887B}" type="slidenum">
              <a:rPr lang="ru-RU" sz="1400" kern="1200">
                <a:solidFill>
                  <a:srgbClr val="000000"/>
                </a:solidFill>
                <a:latin typeface="Times New Roman" pitchFamily="18" charset="0"/>
                <a:ea typeface="+mn-ea"/>
                <a:cs typeface="+mn-cs"/>
              </a:rPr>
              <a:pPr algn="r" rtl="0" eaLnBrk="0" fontAlgn="base" hangingPunct="0">
                <a:spcBef>
                  <a:spcPct val="0"/>
                </a:spcBef>
                <a:spcAft>
                  <a:spcPct val="0"/>
                </a:spcAft>
                <a:defRPr/>
              </a:pPr>
              <a:t>‹#›</a:t>
            </a:fld>
            <a:endParaRPr lang="ru-RU" sz="1400" kern="1200">
              <a:solidFill>
                <a:srgbClr val="000000"/>
              </a:solidFill>
              <a:latin typeface="Times New Roman" pitchFamily="18" charset="0"/>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00"/>
            </a:gs>
          </a:gsLst>
          <a:lin ang="189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lgn="l" rtl="0" fontAlgn="base">
              <a:spcBef>
                <a:spcPct val="0"/>
              </a:spcBef>
              <a:spcAft>
                <a:spcPct val="0"/>
              </a:spcAft>
              <a:defRPr/>
            </a:pPr>
            <a:endParaRPr lang="ru-RU" kern="1200">
              <a:solidFill>
                <a:srgbClr val="000000"/>
              </a:solidFill>
              <a:ea typeface="+mn-ea"/>
              <a:cs typeface="+mn-cs"/>
            </a:endParaRPr>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rtl="0" fontAlgn="base">
              <a:spcBef>
                <a:spcPct val="0"/>
              </a:spcBef>
              <a:spcAft>
                <a:spcPct val="0"/>
              </a:spcAft>
              <a:defRPr/>
            </a:pPr>
            <a:endParaRPr lang="ru-RU" kern="1200">
              <a:solidFill>
                <a:srgbClr val="000000"/>
              </a:solidFill>
              <a:ea typeface="+mn-ea"/>
              <a:cs typeface="+mn-cs"/>
            </a:endParaRPr>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rtl="0" fontAlgn="base">
              <a:spcBef>
                <a:spcPct val="0"/>
              </a:spcBef>
              <a:spcAft>
                <a:spcPct val="0"/>
              </a:spcAft>
              <a:defRPr/>
            </a:pPr>
            <a:fld id="{2831117B-99DB-496A-9AEB-5C382EB3515A}" type="slidenum">
              <a:rPr lang="ru-RU" kern="1200">
                <a:solidFill>
                  <a:srgbClr val="000000"/>
                </a:solidFill>
                <a:ea typeface="+mn-ea"/>
                <a:cs typeface="+mn-cs"/>
              </a:rPr>
              <a:pPr rtl="0" fontAlgn="base">
                <a:spcBef>
                  <a:spcPct val="0"/>
                </a:spcBef>
                <a:spcAft>
                  <a:spcPct val="0"/>
                </a:spcAft>
                <a:defRPr/>
              </a:pPr>
              <a:t>‹#›</a:t>
            </a:fld>
            <a:endParaRPr lang="ru-RU"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Lst>
  <p:transition/>
  <p:hf sldNum="0"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itchFamily="34" charset="0"/>
        </a:defRPr>
      </a:lvl2pPr>
      <a:lvl3pPr algn="ctr" rtl="0" eaLnBrk="0" fontAlgn="base" hangingPunct="0">
        <a:spcBef>
          <a:spcPct val="0"/>
        </a:spcBef>
        <a:spcAft>
          <a:spcPct val="0"/>
        </a:spcAft>
        <a:defRPr sz="4000">
          <a:solidFill>
            <a:schemeClr val="tx2"/>
          </a:solidFill>
          <a:latin typeface="Arial Black" pitchFamily="34" charset="0"/>
        </a:defRPr>
      </a:lvl3pPr>
      <a:lvl4pPr algn="ctr" rtl="0" eaLnBrk="0" fontAlgn="base" hangingPunct="0">
        <a:spcBef>
          <a:spcPct val="0"/>
        </a:spcBef>
        <a:spcAft>
          <a:spcPct val="0"/>
        </a:spcAft>
        <a:defRPr sz="4000">
          <a:solidFill>
            <a:schemeClr val="tx2"/>
          </a:solidFill>
          <a:latin typeface="Arial Black" pitchFamily="34" charset="0"/>
        </a:defRPr>
      </a:lvl4pPr>
      <a:lvl5pPr algn="ctr" rtl="0" eaLnBrk="0" fontAlgn="base" hangingPunct="0">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fontAlgn="base">
              <a:spcBef>
                <a:spcPct val="0"/>
              </a:spcBef>
              <a:spcAft>
                <a:spcPct val="0"/>
              </a:spcAft>
              <a:defRPr/>
            </a:pPr>
            <a:endParaRPr lang="ru-RU" kern="1200">
              <a:solidFill>
                <a:srgbClr val="000000"/>
              </a:solidFill>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defRPr/>
            </a:pPr>
            <a:endParaRPr lang="ru-RU" kern="1200">
              <a:solidFill>
                <a:srgbClr val="000000"/>
              </a:solidFill>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defRPr/>
            </a:pPr>
            <a:fld id="{2831117B-99DB-496A-9AEB-5C382EB3515A}" type="slidenum">
              <a:rPr lang="ru-RU" kern="1200" smtClean="0">
                <a:solidFill>
                  <a:srgbClr val="000000"/>
                </a:solidFill>
                <a:ea typeface="+mn-ea"/>
                <a:cs typeface="+mn-cs"/>
              </a:rPr>
              <a:pPr rtl="0" fontAlgn="base">
                <a:spcBef>
                  <a:spcPct val="0"/>
                </a:spcBef>
                <a:spcAft>
                  <a:spcPct val="0"/>
                </a:spcAft>
                <a:defRPr/>
              </a:pPr>
              <a:t>‹#›</a:t>
            </a:fld>
            <a:endParaRPr lang="ru-RU" kern="120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umcgo36.e-gov36.ru/its/poryadok-obucheniya-slushateley-ot-iogv" TargetMode="External"/><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descr="D:\ФОТО\Препод. 23.09.10г\Общий вид здания УМЦ.JPG"/>
          <p:cNvPicPr>
            <a:picLocks noChangeAspect="1" noChangeArrowheads="1"/>
          </p:cNvPicPr>
          <p:nvPr/>
        </p:nvPicPr>
        <p:blipFill>
          <a:blip r:embed="rId2" cstate="print">
            <a:lum contrast="10000"/>
          </a:blip>
          <a:srcRect/>
          <a:stretch>
            <a:fillRect/>
          </a:stretch>
        </p:blipFill>
        <p:spPr bwMode="auto">
          <a:xfrm>
            <a:off x="0" y="0"/>
            <a:ext cx="9144000" cy="6858000"/>
          </a:xfrm>
          <a:prstGeom prst="rect">
            <a:avLst/>
          </a:prstGeom>
          <a:noFill/>
          <a:ln w="9525">
            <a:noFill/>
            <a:miter lim="800000"/>
            <a:headEnd/>
            <a:tailEnd/>
          </a:ln>
        </p:spPr>
      </p:pic>
      <p:sp>
        <p:nvSpPr>
          <p:cNvPr id="14340" name="Прямоугольник 4"/>
          <p:cNvSpPr>
            <a:spLocks noChangeArrowheads="1"/>
          </p:cNvSpPr>
          <p:nvPr/>
        </p:nvSpPr>
        <p:spPr bwMode="auto">
          <a:xfrm>
            <a:off x="571472" y="5823895"/>
            <a:ext cx="7643866" cy="1034129"/>
          </a:xfrm>
          <a:prstGeom prst="rect">
            <a:avLst/>
          </a:prstGeom>
          <a:noFill/>
          <a:ln w="9525">
            <a:noFill/>
            <a:miter lim="800000"/>
            <a:headEnd/>
            <a:tailEnd/>
          </a:ln>
        </p:spPr>
        <p:txBody>
          <a:bodyPr wrap="square">
            <a:spAutoFit/>
          </a:bodyPr>
          <a:lstStyle/>
          <a:p>
            <a:pPr algn="ctr" rtl="0" fontAlgn="base">
              <a:spcBef>
                <a:spcPct val="20000"/>
              </a:spcBef>
              <a:spcAft>
                <a:spcPct val="0"/>
              </a:spcAft>
              <a:defRPr/>
            </a:pPr>
            <a:r>
              <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г. Воронеж, ул. Ворошилова, 36</a:t>
            </a:r>
            <a:r>
              <a:rPr lang="en-US"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a:t>
            </a:r>
            <a:r>
              <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 </a:t>
            </a:r>
            <a:endParaRPr lang="en-US"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endParaRPr>
          </a:p>
          <a:p>
            <a:pPr algn="ctr">
              <a:spcBef>
                <a:spcPct val="20000"/>
              </a:spcBef>
              <a:defRPr/>
            </a:pPr>
            <a:r>
              <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Тел.: (473) </a:t>
            </a:r>
            <a:r>
              <a:rPr lang="ru-RU" sz="1800" b="1" kern="1200"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241-32-43, </a:t>
            </a:r>
            <a:r>
              <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263-1</a:t>
            </a:r>
            <a:r>
              <a:rPr lang="en-US"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7</a:t>
            </a:r>
            <a:r>
              <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-0</a:t>
            </a:r>
            <a:r>
              <a:rPr lang="en-US" sz="1800" b="1" kern="1200"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5</a:t>
            </a:r>
            <a:r>
              <a:rPr lang="ru-RU" sz="1800" b="1" kern="1200"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 </a:t>
            </a:r>
            <a:r>
              <a:rPr lang="en-US" sz="1800" b="1"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rPr>
              <a:t>e-mail:</a:t>
            </a:r>
            <a:r>
              <a:rPr lang="ru-RU" sz="1800" b="1"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rPr>
              <a:t> </a:t>
            </a:r>
            <a:r>
              <a:rPr lang="en-US" sz="1800" b="1" dirty="0" smtClean="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rPr>
              <a:t>umcgochs@govvrn.ru</a:t>
            </a:r>
            <a:endParaRPr lang="ru-RU" sz="1800" b="1" kern="1200" dirty="0">
              <a:solidFill>
                <a:srgbClr val="FFFFFF"/>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endParaRPr>
          </a:p>
          <a:p>
            <a:pPr algn="ctr">
              <a:spcBef>
                <a:spcPct val="20000"/>
              </a:spcBef>
              <a:defRPr/>
            </a:pPr>
            <a:r>
              <a:rPr lang="ru-RU" sz="1800" b="1" kern="1200" dirty="0">
                <a:solidFill>
                  <a:srgbClr val="FFFF00"/>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Сайт</a:t>
            </a:r>
            <a:r>
              <a:rPr lang="en-US" sz="1800" b="1" kern="1200" dirty="0">
                <a:solidFill>
                  <a:srgbClr val="FFFF00"/>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a:t>
            </a:r>
            <a:r>
              <a:rPr lang="ru-RU" sz="1800" b="1" kern="1200" dirty="0">
                <a:solidFill>
                  <a:srgbClr val="FFFF00"/>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rPr>
              <a:t> </a:t>
            </a:r>
            <a:r>
              <a:rPr lang="en-US" sz="1800" b="1" dirty="0" smtClean="0">
                <a:solidFill>
                  <a:srgbClr val="FFFF00"/>
                </a:solidFill>
                <a:effectLst>
                  <a:glow rad="101600">
                    <a:srgbClr val="DADADA">
                      <a:lumMod val="10000"/>
                      <a:alpha val="60000"/>
                    </a:srgbClr>
                  </a:glow>
                  <a:outerShdw blurRad="38100" dist="38100" dir="2700000" algn="tl">
                    <a:srgbClr val="000000">
                      <a:alpha val="43137"/>
                    </a:srgbClr>
                  </a:outerShdw>
                </a:effectLst>
                <a:latin typeface="Arial" charset="0"/>
              </a:rPr>
              <a:t>https://umcgo36.e-gov36.ru</a:t>
            </a:r>
            <a:endParaRPr lang="ru-RU" sz="1800" b="1" kern="1200" dirty="0">
              <a:solidFill>
                <a:srgbClr val="FFFF00"/>
              </a:solidFill>
              <a:effectLst>
                <a:glow rad="101600">
                  <a:srgbClr val="DADADA">
                    <a:lumMod val="10000"/>
                    <a:alpha val="60000"/>
                  </a:srgbClr>
                </a:glow>
                <a:outerShdw blurRad="38100" dist="38100" dir="2700000" algn="tl">
                  <a:srgbClr val="000000">
                    <a:alpha val="43137"/>
                  </a:srgbClr>
                </a:outerShdw>
              </a:effectLst>
              <a:latin typeface="Arial" charset="0"/>
              <a:ea typeface="+mn-ea"/>
              <a:cs typeface="+mn-cs"/>
            </a:endParaRPr>
          </a:p>
        </p:txBody>
      </p:sp>
      <p:sp>
        <p:nvSpPr>
          <p:cNvPr id="6" name="Rectangle 3"/>
          <p:cNvSpPr txBox="1">
            <a:spLocks noChangeArrowheads="1"/>
          </p:cNvSpPr>
          <p:nvPr/>
        </p:nvSpPr>
        <p:spPr>
          <a:xfrm>
            <a:off x="0" y="-23"/>
            <a:ext cx="9144000" cy="1089529"/>
          </a:xfrm>
          <a:prstGeom prst="rect">
            <a:avLst/>
          </a:prstGeom>
          <a:solidFill>
            <a:schemeClr val="bg2">
              <a:alpha val="30000"/>
            </a:schemeClr>
          </a:solidFill>
        </p:spPr>
        <p:txBody>
          <a:bodyPr wrap="square">
            <a:spAutoFit/>
          </a:bodyPr>
          <a:lstStyle/>
          <a:p>
            <a:pPr algn="ctr">
              <a:lnSpc>
                <a:spcPct val="90000"/>
              </a:lnSpc>
              <a:defRPr/>
            </a:pPr>
            <a:r>
              <a:rPr lang="ru-RU" sz="2000" b="1" dirty="0" smtClean="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cs typeface="Arial" pitchFamily="34" charset="0"/>
              </a:rPr>
              <a:t>КУ ВО «Гражданская оборона, защита населения и пожарная безопасность Воронежской области»</a:t>
            </a:r>
            <a:r>
              <a:rPr lang="ru-RU" b="1" dirty="0" smtClean="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cs typeface="Arial" pitchFamily="34" charset="0"/>
              </a:rPr>
              <a:t> </a:t>
            </a:r>
            <a:r>
              <a:rPr lang="ru-RU" sz="2800" b="1" dirty="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ea typeface="+mn-ea"/>
                <a:cs typeface="Arial" pitchFamily="34" charset="0"/>
              </a:rPr>
              <a:t/>
            </a:r>
            <a:br>
              <a:rPr lang="ru-RU" sz="2800" b="1" dirty="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ea typeface="+mn-ea"/>
                <a:cs typeface="Arial" pitchFamily="34" charset="0"/>
              </a:rPr>
            </a:br>
            <a:r>
              <a:rPr lang="ru-RU" sz="2800" b="1" dirty="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ea typeface="+mn-ea"/>
                <a:cs typeface="Arial" pitchFamily="34" charset="0"/>
              </a:rPr>
              <a:t>УЧЕБНО-МЕТОДИЧЕСКИЙ ЦЕНТР </a:t>
            </a:r>
            <a:r>
              <a:rPr lang="ru-RU" sz="2800" b="1" dirty="0" smtClean="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ea typeface="+mn-ea"/>
                <a:cs typeface="Arial" pitchFamily="34" charset="0"/>
              </a:rPr>
              <a:t>ГО и ЧС</a:t>
            </a:r>
            <a:endParaRPr lang="ru-RU" sz="2800" b="1" dirty="0">
              <a:ln>
                <a:solidFill>
                  <a:sysClr val="windowText" lastClr="000000"/>
                </a:solidFill>
              </a:ln>
              <a:solidFill>
                <a:srgbClr val="C00000"/>
              </a:solidFill>
              <a:effectLst>
                <a:glow rad="101600">
                  <a:srgbClr val="FFFFFF">
                    <a:alpha val="60000"/>
                  </a:srgbClr>
                </a:glow>
                <a:outerShdw blurRad="38100" dist="38100" dir="2700000" algn="tl">
                  <a:srgbClr val="000000">
                    <a:alpha val="43137"/>
                  </a:srgbClr>
                </a:outerShdw>
              </a:effectLst>
              <a:latin typeface="Arial" pitchFamily="34" charset="0"/>
              <a:ea typeface="+mn-ea"/>
              <a:cs typeface="Arial" pitchFamily="34" charset="0"/>
            </a:endParaRPr>
          </a:p>
        </p:txBody>
      </p:sp>
      <p:sp>
        <p:nvSpPr>
          <p:cNvPr id="5" name="Rectangle 1"/>
          <p:cNvSpPr>
            <a:spLocks noChangeArrowheads="1"/>
          </p:cNvSpPr>
          <p:nvPr/>
        </p:nvSpPr>
        <p:spPr bwMode="auto">
          <a:xfrm>
            <a:off x="214314" y="1500174"/>
            <a:ext cx="8715404" cy="4154984"/>
          </a:xfrm>
          <a:prstGeom prst="rect">
            <a:avLst/>
          </a:prstGeom>
          <a:solidFill>
            <a:schemeClr val="bg2">
              <a:alpha val="6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800" dirty="0" smtClean="0">
                <a:effectLst>
                  <a:glow rad="63500">
                    <a:schemeClr val="accent6">
                      <a:lumMod val="40000"/>
                      <a:lumOff val="60000"/>
                      <a:alpha val="40000"/>
                    </a:schemeClr>
                  </a:glow>
                </a:effectLst>
                <a:latin typeface="Arial Black" pitchFamily="34" charset="0"/>
                <a:cs typeface="Arial" pitchFamily="34" charset="0"/>
              </a:rPr>
              <a:t>«</a:t>
            </a:r>
            <a:r>
              <a:rPr lang="ru-RU" sz="2800" dirty="0" err="1" smtClean="0">
                <a:effectLst>
                  <a:glow rad="63500">
                    <a:schemeClr val="accent6">
                      <a:lumMod val="40000"/>
                      <a:lumOff val="60000"/>
                      <a:alpha val="40000"/>
                    </a:schemeClr>
                  </a:glow>
                </a:effectLst>
                <a:latin typeface="Arial Black" pitchFamily="34" charset="0"/>
                <a:cs typeface="Arial" pitchFamily="34" charset="0"/>
              </a:rPr>
              <a:t>Вебинар</a:t>
            </a:r>
            <a:r>
              <a:rPr lang="ru-RU" sz="2800" dirty="0" smtClean="0">
                <a:effectLst>
                  <a:glow rad="63500">
                    <a:schemeClr val="accent6">
                      <a:lumMod val="40000"/>
                      <a:lumOff val="60000"/>
                      <a:alpha val="40000"/>
                    </a:schemeClr>
                  </a:glow>
                </a:effectLst>
                <a:latin typeface="Arial Black" pitchFamily="34" charset="0"/>
                <a:cs typeface="Arial" pitchFamily="34" charset="0"/>
              </a:rPr>
              <a:t> по подготовке в области гражданской обороны</a:t>
            </a:r>
          </a:p>
          <a:p>
            <a:pPr lvl="0" algn="ctr"/>
            <a:r>
              <a:rPr lang="ru-RU" sz="2800" dirty="0" smtClean="0">
                <a:effectLst>
                  <a:glow rad="63500">
                    <a:schemeClr val="accent6">
                      <a:lumMod val="40000"/>
                      <a:lumOff val="60000"/>
                      <a:alpha val="40000"/>
                    </a:schemeClr>
                  </a:glow>
                </a:effectLst>
                <a:latin typeface="Arial Black" pitchFamily="34" charset="0"/>
                <a:cs typeface="Arial" pitchFamily="34" charset="0"/>
              </a:rPr>
              <a:t> с руководителями (работниками) структурных подразделений организаций, уполномоченными на решение задач в области ГО»</a:t>
            </a:r>
          </a:p>
          <a:p>
            <a:pPr lvl="0" algn="ctr"/>
            <a:r>
              <a:rPr lang="ru-RU" sz="2800" b="1" dirty="0" smtClean="0">
                <a:effectLst>
                  <a:glow rad="63500">
                    <a:schemeClr val="accent6">
                      <a:lumMod val="40000"/>
                      <a:lumOff val="60000"/>
                      <a:alpha val="40000"/>
                    </a:schemeClr>
                  </a:glow>
                </a:effectLst>
                <a:latin typeface="Arial Black" pitchFamily="34" charset="0"/>
                <a:cs typeface="Arial" pitchFamily="34" charset="0"/>
              </a:rPr>
              <a:t>16 апреля 2026 года</a:t>
            </a:r>
          </a:p>
          <a:p>
            <a:pPr lvl="0" algn="ctr"/>
            <a:r>
              <a:rPr lang="ru-RU" sz="2800" b="1" dirty="0" smtClean="0">
                <a:effectLst>
                  <a:glow rad="63500">
                    <a:schemeClr val="accent6">
                      <a:lumMod val="40000"/>
                      <a:lumOff val="60000"/>
                      <a:alpha val="40000"/>
                    </a:schemeClr>
                  </a:glow>
                </a:effectLst>
                <a:latin typeface="Arial Black" pitchFamily="34" charset="0"/>
                <a:cs typeface="Times New Roman" pitchFamily="18" charset="0"/>
              </a:rPr>
              <a:t> </a:t>
            </a:r>
            <a:r>
              <a:rPr lang="ru-RU" sz="2000" b="1" dirty="0" smtClean="0">
                <a:effectLst>
                  <a:glow rad="63500">
                    <a:schemeClr val="accent6">
                      <a:lumMod val="40000"/>
                      <a:lumOff val="60000"/>
                      <a:alpha val="40000"/>
                    </a:schemeClr>
                  </a:glow>
                </a:effectLst>
                <a:latin typeface="Arial Black" pitchFamily="34" charset="0"/>
                <a:cs typeface="Times New Roman" pitchFamily="18" charset="0"/>
              </a:rPr>
              <a:t>Докладчик: </a:t>
            </a:r>
          </a:p>
          <a:p>
            <a:pPr lvl="0" algn="ctr"/>
            <a:r>
              <a:rPr lang="ru-RU" sz="2000" b="1" dirty="0" smtClean="0">
                <a:effectLst>
                  <a:glow rad="63500">
                    <a:schemeClr val="accent6">
                      <a:lumMod val="40000"/>
                      <a:lumOff val="60000"/>
                      <a:alpha val="40000"/>
                    </a:schemeClr>
                  </a:glow>
                </a:effectLst>
                <a:latin typeface="Arial Black" pitchFamily="34" charset="0"/>
                <a:cs typeface="Times New Roman" pitchFamily="18" charset="0"/>
              </a:rPr>
              <a:t>заведующий учебно-методическим центром ГО и ЧС Толоконникова Ольга Михайловна</a:t>
            </a:r>
            <a:endParaRPr kumimoji="0" lang="ru-RU" sz="2000" b="0" i="0" u="none" strike="noStrike" cap="none" normalizeH="0" baseline="0" dirty="0" smtClean="0">
              <a:ln>
                <a:noFill/>
              </a:ln>
              <a:solidFill>
                <a:schemeClr val="tx1"/>
              </a:solidFill>
              <a:effectLst>
                <a:glow rad="63500">
                  <a:schemeClr val="accent6">
                    <a:lumMod val="40000"/>
                    <a:lumOff val="60000"/>
                    <a:alpha val="40000"/>
                  </a:schemeClr>
                </a:glow>
              </a:effectLst>
              <a:latin typeface="Arial Black"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 y="10882"/>
          <a:ext cx="9143998" cy="6775704"/>
        </p:xfrm>
        <a:graphic>
          <a:graphicData uri="http://schemas.openxmlformats.org/drawingml/2006/table">
            <a:tbl>
              <a:tblPr/>
              <a:tblGrid>
                <a:gridCol w="341832"/>
                <a:gridCol w="2270740"/>
                <a:gridCol w="687519"/>
                <a:gridCol w="618765"/>
                <a:gridCol w="550015"/>
                <a:gridCol w="687519"/>
                <a:gridCol w="687519"/>
                <a:gridCol w="756270"/>
                <a:gridCol w="550015"/>
                <a:gridCol w="550015"/>
                <a:gridCol w="756270"/>
                <a:gridCol w="687519"/>
              </a:tblGrid>
              <a:tr h="128222">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1</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3</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4</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5</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6</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7</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8</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9</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10</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11</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12</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7554">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Должностные лица, входящие в составы комиссий по </a:t>
                      </a:r>
                      <a:r>
                        <a:rPr lang="ru-RU" sz="1200" dirty="0" smtClean="0">
                          <a:latin typeface="Arial" pitchFamily="34" charset="0"/>
                          <a:ea typeface="Times New Roman"/>
                          <a:cs typeface="Arial" pitchFamily="34" charset="0"/>
                        </a:rPr>
                        <a:t>ПУФ </a:t>
                      </a:r>
                      <a:r>
                        <a:rPr lang="ru-RU" sz="1200" dirty="0">
                          <a:latin typeface="Arial" pitchFamily="34" charset="0"/>
                          <a:ea typeface="Times New Roman"/>
                          <a:cs typeface="Arial" pitchFamily="34" charset="0"/>
                        </a:rPr>
                        <a:t>организаций, отнесенных к категориям по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а также продолжающих работу в военное время</a:t>
                      </a:r>
                      <a:r>
                        <a:rPr lang="ru-RU" sz="1200" u="none" strike="noStrike" dirty="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2888">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Должностные лица, входящие в составы эвакуационных комиссий организаций</a:t>
                      </a:r>
                      <a:r>
                        <a:rPr lang="ru-RU" sz="1200" u="none" strike="noStrike" dirty="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1110">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20</a:t>
                      </a:r>
                      <a:r>
                        <a:rPr lang="ru-RU" sz="1200" baseline="30000">
                          <a:latin typeface="Arial" pitchFamily="34" charset="0"/>
                          <a:ea typeface="Times New Roman"/>
                          <a:cs typeface="Arial" pitchFamily="34" charset="0"/>
                        </a:rPr>
                        <a:t> 1</a:t>
                      </a:r>
                      <a:r>
                        <a:rPr lang="ru-RU" sz="120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Должностные лица, входящие в составы сборных и приемных </a:t>
                      </a:r>
                      <a:r>
                        <a:rPr lang="ru-RU" sz="1200" dirty="0" err="1" smtClean="0">
                          <a:latin typeface="Arial" pitchFamily="34" charset="0"/>
                          <a:ea typeface="Times New Roman"/>
                          <a:cs typeface="Arial" pitchFamily="34" charset="0"/>
                        </a:rPr>
                        <a:t>эвак</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пунктов, промежуточных пунктов эвакуации организаций</a:t>
                      </a:r>
                      <a:r>
                        <a:rPr lang="ru-RU" sz="1200" u="none" strike="noStrike" dirty="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4666">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и педагогические работники </a:t>
                      </a:r>
                      <a:r>
                        <a:rPr lang="ru-RU" sz="1200" dirty="0" smtClean="0">
                          <a:latin typeface="Arial" pitchFamily="34" charset="0"/>
                          <a:ea typeface="Times New Roman"/>
                          <a:cs typeface="Arial" pitchFamily="34" charset="0"/>
                        </a:rPr>
                        <a:t>УМЦ по </a:t>
                      </a:r>
                      <a:r>
                        <a:rPr lang="ru-RU" sz="1200" dirty="0" err="1" smtClean="0">
                          <a:latin typeface="Arial" pitchFamily="34" charset="0"/>
                          <a:ea typeface="Times New Roman"/>
                          <a:cs typeface="Arial" pitchFamily="34" charset="0"/>
                        </a:rPr>
                        <a:t>ГОиЧС</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субъектов </a:t>
                      </a:r>
                      <a:r>
                        <a:rPr lang="ru-RU" sz="1200" dirty="0" smtClean="0">
                          <a:latin typeface="Arial" pitchFamily="34" charset="0"/>
                          <a:ea typeface="Times New Roman"/>
                          <a:cs typeface="Arial" pitchFamily="34" charset="0"/>
                        </a:rPr>
                        <a:t>РФ</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5776">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21</a:t>
                      </a:r>
                      <a:r>
                        <a:rPr lang="ru-RU" sz="1200" baseline="30000" dirty="0">
                          <a:latin typeface="Arial" pitchFamily="34" charset="0"/>
                          <a:ea typeface="Times New Roman"/>
                          <a:cs typeface="Arial" pitchFamily="34" charset="0"/>
                        </a:rPr>
                        <a:t> 1</a:t>
                      </a:r>
                      <a:r>
                        <a:rPr lang="ru-RU" sz="1200"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и педагогические работники, осуществляющие обучение по </a:t>
                      </a:r>
                      <a:r>
                        <a:rPr lang="ru-RU" sz="1200" dirty="0" smtClean="0">
                          <a:latin typeface="Arial" pitchFamily="34" charset="0"/>
                          <a:ea typeface="Times New Roman"/>
                          <a:cs typeface="Arial" pitchFamily="34" charset="0"/>
                        </a:rPr>
                        <a:t>доп.проф. </a:t>
                      </a:r>
                      <a:r>
                        <a:rPr lang="ru-RU" sz="1200" dirty="0">
                          <a:latin typeface="Arial" pitchFamily="34" charset="0"/>
                          <a:ea typeface="Times New Roman"/>
                          <a:cs typeface="Arial" pitchFamily="34" charset="0"/>
                        </a:rPr>
                        <a:t>программам в области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организаций, осуществляющих </a:t>
                      </a:r>
                      <a:r>
                        <a:rPr lang="ru-RU" sz="1200" dirty="0" err="1" smtClean="0">
                          <a:latin typeface="Arial" pitchFamily="34" charset="0"/>
                          <a:ea typeface="Times New Roman"/>
                          <a:cs typeface="Arial" pitchFamily="34" charset="0"/>
                        </a:rPr>
                        <a:t>образоват</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деятельность по </a:t>
                      </a:r>
                      <a:r>
                        <a:rPr lang="ru-RU" sz="1200" dirty="0" smtClean="0">
                          <a:latin typeface="Arial" pitchFamily="34" charset="0"/>
                          <a:ea typeface="Times New Roman"/>
                          <a:cs typeface="Arial" pitchFamily="34" charset="0"/>
                        </a:rPr>
                        <a:t>доп.проф. программам </a:t>
                      </a:r>
                      <a:r>
                        <a:rPr lang="ru-RU" sz="1200" dirty="0">
                          <a:latin typeface="Arial" pitchFamily="34" charset="0"/>
                          <a:ea typeface="Times New Roman"/>
                          <a:cs typeface="Arial" pitchFamily="34" charset="0"/>
                        </a:rPr>
                        <a:t>в области </a:t>
                      </a:r>
                      <a:r>
                        <a:rPr lang="ru-RU" sz="1200" dirty="0" smtClean="0">
                          <a:latin typeface="Arial" pitchFamily="34" charset="0"/>
                          <a:ea typeface="Times New Roman"/>
                          <a:cs typeface="Arial" pitchFamily="34" charset="0"/>
                        </a:rPr>
                        <a:t>ГО</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444">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Преподаватели дисциплины </a:t>
                      </a:r>
                      <a:r>
                        <a:rPr lang="ru-RU" sz="1200" dirty="0" smtClean="0">
                          <a:latin typeface="Arial" pitchFamily="34" charset="0"/>
                          <a:ea typeface="Times New Roman"/>
                          <a:cs typeface="Arial" pitchFamily="34" charset="0"/>
                        </a:rPr>
                        <a:t>«БЖД»</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444">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Преподаватели предмета </a:t>
                      </a:r>
                      <a:r>
                        <a:rPr lang="ru-RU" sz="1200" dirty="0" smtClean="0">
                          <a:latin typeface="Arial" pitchFamily="34" charset="0"/>
                          <a:ea typeface="Times New Roman"/>
                          <a:cs typeface="Arial" pitchFamily="34" charset="0"/>
                        </a:rPr>
                        <a:t>«</a:t>
                      </a:r>
                      <a:r>
                        <a:rPr lang="ru-RU" sz="1200" dirty="0" err="1" smtClean="0">
                          <a:latin typeface="Arial" pitchFamily="34" charset="0"/>
                          <a:ea typeface="Times New Roman"/>
                          <a:cs typeface="Arial" pitchFamily="34" charset="0"/>
                        </a:rPr>
                        <a:t>ОБиЗР</a:t>
                      </a:r>
                      <a:r>
                        <a:rPr lang="ru-RU" sz="1200" dirty="0" smtClean="0">
                          <a:latin typeface="Arial" pitchFamily="34" charset="0"/>
                          <a:ea typeface="Times New Roman"/>
                          <a:cs typeface="Arial" pitchFamily="34" charset="0"/>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2888">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педагогические работники и инструкторы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курсов </a:t>
                      </a:r>
                      <a:r>
                        <a:rPr lang="ru-RU" sz="1200" dirty="0" smtClean="0">
                          <a:latin typeface="Arial" pitchFamily="34" charset="0"/>
                          <a:ea typeface="Times New Roman"/>
                          <a:cs typeface="Arial" pitchFamily="34" charset="0"/>
                        </a:rPr>
                        <a:t>ГО </a:t>
                      </a:r>
                      <a:r>
                        <a:rPr lang="ru-RU" sz="1200" dirty="0" err="1" smtClean="0">
                          <a:latin typeface="Arial" pitchFamily="34" charset="0"/>
                          <a:ea typeface="Times New Roman"/>
                          <a:cs typeface="Arial" pitchFamily="34" charset="0"/>
                        </a:rPr>
                        <a:t>муниц</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образований</a:t>
                      </a:r>
                      <a:r>
                        <a:rPr lang="ru-RU" sz="1200" u="none" strike="noStrike" dirty="0">
                          <a:solidFill>
                            <a:srgbClr val="106BBE"/>
                          </a:solidFill>
                          <a:latin typeface="Arial" pitchFamily="34" charset="0"/>
                          <a:ea typeface="Times New Roman"/>
                          <a:cs typeface="Arial" pitchFamily="34" charset="0"/>
                          <a:hlinkClick r:id="" action="ppaction://hlinkfile"/>
                        </a:rPr>
                        <a:t>*</a:t>
                      </a:r>
                      <a:r>
                        <a:rPr lang="ru-RU" sz="1200" baseline="30000" dirty="0">
                          <a:latin typeface="Arial" pitchFamily="34" charset="0"/>
                          <a:ea typeface="Times New Roman"/>
                          <a:cs typeface="Arial" pitchFamily="34" charset="0"/>
                        </a:rPr>
                        <a:t> ,</a:t>
                      </a:r>
                      <a:r>
                        <a:rPr lang="ru-RU" sz="1200" u="none" strike="noStrike" dirty="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4666">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инструкторы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либо консультанты </a:t>
                      </a:r>
                      <a:r>
                        <a:rPr lang="ru-RU" sz="1200" dirty="0" smtClean="0">
                          <a:latin typeface="Arial" pitchFamily="34" charset="0"/>
                          <a:ea typeface="Times New Roman"/>
                          <a:cs typeface="Arial" pitchFamily="34" charset="0"/>
                        </a:rPr>
                        <a:t>УКП </a:t>
                      </a:r>
                      <a:r>
                        <a:rPr lang="ru-RU" sz="1200" dirty="0" err="1" smtClean="0">
                          <a:latin typeface="Arial" pitchFamily="34" charset="0"/>
                          <a:ea typeface="Times New Roman"/>
                          <a:cs typeface="Arial" pitchFamily="34" charset="0"/>
                        </a:rPr>
                        <a:t>муниц</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образований</a:t>
                      </a:r>
                      <a:r>
                        <a:rPr lang="ru-RU" sz="1200" u="none" strike="noStrike" dirty="0">
                          <a:solidFill>
                            <a:srgbClr val="106BBE"/>
                          </a:solidFill>
                          <a:latin typeface="Arial" pitchFamily="34" charset="0"/>
                          <a:ea typeface="Times New Roman"/>
                          <a:cs typeface="Arial" pitchFamily="34" charset="0"/>
                          <a:hlinkClick r:id="" action="ppaction://hlinkfile"/>
                        </a:rPr>
                        <a:t>*</a:t>
                      </a:r>
                      <a:r>
                        <a:rPr lang="ru-RU" sz="1200" baseline="30000" dirty="0">
                          <a:latin typeface="Arial" pitchFamily="34" charset="0"/>
                          <a:ea typeface="Times New Roman"/>
                          <a:cs typeface="Arial" pitchFamily="34" charset="0"/>
                        </a:rPr>
                        <a:t> ,</a:t>
                      </a:r>
                      <a:r>
                        <a:rPr lang="ru-RU" sz="1200" u="none" strike="noStrike" dirty="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69332"/>
          </a:xfrm>
          <a:prstGeom prst="rect">
            <a:avLst/>
          </a:prstGeom>
        </p:spPr>
        <p:txBody>
          <a:bodyPr wrap="square">
            <a:spAutoFit/>
          </a:bodyPr>
          <a:lstStyle/>
          <a:p>
            <a:pPr lvl="0"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Постановление Правительства РФ от 18.09.2020 № 1485 – Положение </a:t>
            </a:r>
            <a:endParaRPr lang="ru-RU" sz="1800" dirty="0">
              <a:solidFill>
                <a:srgbClr val="0033CC"/>
              </a:solidFill>
            </a:endParaRPr>
          </a:p>
        </p:txBody>
      </p:sp>
      <p:sp>
        <p:nvSpPr>
          <p:cNvPr id="3" name="Прямоугольник 2"/>
          <p:cNvSpPr/>
          <p:nvPr/>
        </p:nvSpPr>
        <p:spPr>
          <a:xfrm>
            <a:off x="71406" y="431142"/>
            <a:ext cx="9001156" cy="5586145"/>
          </a:xfrm>
          <a:prstGeom prst="rect">
            <a:avLst/>
          </a:prstGeom>
        </p:spPr>
        <p:txBody>
          <a:bodyPr wrap="square">
            <a:spAutoFit/>
          </a:bodyPr>
          <a:lstStyle/>
          <a:p>
            <a:pPr indent="457200" algn="just"/>
            <a:r>
              <a:rPr lang="ru-RU" sz="1800" b="1" i="1" dirty="0" smtClean="0">
                <a:latin typeface="Arial" pitchFamily="34" charset="0"/>
                <a:cs typeface="Arial" pitchFamily="34" charset="0"/>
              </a:rPr>
              <a:t>2. Подготовку в области защиты от ЧС проходят:</a:t>
            </a:r>
          </a:p>
          <a:p>
            <a:pPr indent="457200" algn="just">
              <a:spcAft>
                <a:spcPts val="600"/>
              </a:spcAft>
            </a:pPr>
            <a:r>
              <a:rPr lang="ru-RU" sz="1800" dirty="0" smtClean="0">
                <a:latin typeface="Arial" pitchFamily="34" charset="0"/>
                <a:cs typeface="Arial" pitchFamily="34" charset="0"/>
              </a:rPr>
              <a:t>г) руководители органов </a:t>
            </a:r>
            <a:r>
              <a:rPr lang="ru-RU" sz="1800" dirty="0" err="1" smtClean="0">
                <a:latin typeface="Arial" pitchFamily="34" charset="0"/>
                <a:cs typeface="Arial" pitchFamily="34" charset="0"/>
              </a:rPr>
              <a:t>гос</a:t>
            </a:r>
            <a:r>
              <a:rPr lang="ru-RU" sz="1800" dirty="0" smtClean="0">
                <a:latin typeface="Arial" pitchFamily="34" charset="0"/>
                <a:cs typeface="Arial" pitchFamily="34" charset="0"/>
              </a:rPr>
              <a:t>. власти, органов МСУ и организаций;</a:t>
            </a:r>
          </a:p>
          <a:p>
            <a:pPr indent="457200" algn="just">
              <a:spcAft>
                <a:spcPts val="600"/>
              </a:spcAft>
            </a:pPr>
            <a:r>
              <a:rPr lang="ru-RU" sz="1800" dirty="0" err="1" smtClean="0">
                <a:latin typeface="Arial" pitchFamily="34" charset="0"/>
                <a:cs typeface="Arial" pitchFamily="34" charset="0"/>
              </a:rPr>
              <a:t>д</a:t>
            </a:r>
            <a:r>
              <a:rPr lang="ru-RU" sz="1800" dirty="0" smtClean="0">
                <a:latin typeface="Arial" pitchFamily="34" charset="0"/>
                <a:cs typeface="Arial" pitchFamily="34" charset="0"/>
              </a:rPr>
              <a:t>) работники органов </a:t>
            </a:r>
            <a:r>
              <a:rPr lang="ru-RU" sz="1800" dirty="0" err="1" smtClean="0">
                <a:latin typeface="Arial" pitchFamily="34" charset="0"/>
                <a:cs typeface="Arial" pitchFamily="34" charset="0"/>
              </a:rPr>
              <a:t>гос</a:t>
            </a:r>
            <a:r>
              <a:rPr lang="ru-RU" sz="1800" dirty="0" smtClean="0">
                <a:latin typeface="Arial" pitchFamily="34" charset="0"/>
                <a:cs typeface="Arial" pitchFamily="34" charset="0"/>
              </a:rPr>
              <a:t>. власти, органов МСУ и организаций, в полномочия которых входит решение вопросов по ЗНТЧС (далее </a:t>
            </a:r>
            <a:r>
              <a:rPr lang="ru-RU" sz="1800" dirty="0" smtClean="0">
                <a:latin typeface="Arial" pitchFamily="34" charset="0"/>
                <a:cs typeface="Arial" pitchFamily="34" charset="0"/>
              </a:rPr>
              <a:t>– </a:t>
            </a:r>
            <a:r>
              <a:rPr lang="ru-RU" sz="1800" i="1" dirty="0" smtClean="0">
                <a:solidFill>
                  <a:srgbClr val="C00000"/>
                </a:solidFill>
                <a:latin typeface="Arial" pitchFamily="34" charset="0"/>
                <a:cs typeface="Arial" pitchFamily="34" charset="0"/>
              </a:rPr>
              <a:t>уполномоченные работники</a:t>
            </a:r>
            <a:r>
              <a:rPr lang="ru-RU" sz="1800" dirty="0" smtClean="0">
                <a:latin typeface="Arial" pitchFamily="34" charset="0"/>
                <a:cs typeface="Arial" pitchFamily="34" charset="0"/>
              </a:rPr>
              <a:t>); </a:t>
            </a:r>
            <a:r>
              <a:rPr lang="ru-RU" sz="1800" i="1" dirty="0" smtClean="0">
                <a:solidFill>
                  <a:srgbClr val="008000"/>
                </a:solidFill>
                <a:latin typeface="Arial" pitchFamily="34" charset="0"/>
                <a:cs typeface="Arial" pitchFamily="34" charset="0"/>
              </a:rPr>
              <a:t>см. 68-ФЗ ст. 4.1 п. 2, 3, 4, ПП 794 п. 7, 10, 11 – органы управ. РСЧС</a:t>
            </a:r>
          </a:p>
          <a:p>
            <a:pPr indent="457200" algn="just">
              <a:spcAft>
                <a:spcPts val="600"/>
              </a:spcAft>
            </a:pPr>
            <a:r>
              <a:rPr lang="ru-RU" sz="1800" dirty="0" smtClean="0">
                <a:latin typeface="Arial" pitchFamily="34" charset="0"/>
                <a:cs typeface="Arial" pitchFamily="34" charset="0"/>
              </a:rPr>
              <a:t>е) председатели комиссий по предупреждению и ликвидации ЧС и обеспечению ПБ ФОИВ, государственных корпораций, субъектов РФ, муниципальных образований и организаций, в полномочия которых входит решение вопросов по ЗНТЧС, (далее </a:t>
            </a:r>
            <a:r>
              <a:rPr lang="ru-RU" sz="1800" dirty="0" smtClean="0">
                <a:latin typeface="Arial" pitchFamily="34" charset="0"/>
                <a:cs typeface="Arial" pitchFamily="34" charset="0"/>
              </a:rPr>
              <a:t>– председатели комиссий</a:t>
            </a:r>
            <a:r>
              <a:rPr lang="ru-RU" sz="1800" dirty="0" smtClean="0">
                <a:latin typeface="Arial" pitchFamily="34" charset="0"/>
                <a:cs typeface="Arial" pitchFamily="34" charset="0"/>
              </a:rPr>
              <a:t>).</a:t>
            </a:r>
          </a:p>
          <a:p>
            <a:pPr indent="457200" algn="just"/>
            <a:endParaRPr lang="ru-RU" sz="1800" dirty="0" smtClean="0">
              <a:latin typeface="Arial" pitchFamily="34" charset="0"/>
              <a:cs typeface="Arial" pitchFamily="34" charset="0"/>
            </a:endParaRPr>
          </a:p>
          <a:p>
            <a:pPr indent="457200" algn="just"/>
            <a:r>
              <a:rPr lang="ru-RU" sz="1800" b="1" i="1" dirty="0" smtClean="0">
                <a:latin typeface="Arial" pitchFamily="34" charset="0"/>
                <a:cs typeface="Arial" pitchFamily="34" charset="0"/>
              </a:rPr>
              <a:t>4. Подготовка населения в области защиты от ЧС предусматривает:</a:t>
            </a:r>
          </a:p>
          <a:p>
            <a:pPr indent="457200" algn="just"/>
            <a:r>
              <a:rPr lang="ru-RU" sz="1800" dirty="0" err="1" smtClean="0">
                <a:latin typeface="Arial" pitchFamily="34" charset="0"/>
                <a:cs typeface="Arial" pitchFamily="34" charset="0"/>
              </a:rPr>
              <a:t>д</a:t>
            </a:r>
            <a:r>
              <a:rPr lang="ru-RU" sz="1800" dirty="0" smtClean="0">
                <a:latin typeface="Arial" pitchFamily="34" charset="0"/>
                <a:cs typeface="Arial" pitchFamily="34" charset="0"/>
              </a:rPr>
              <a:t>) для руководителей органов МСУ и организаций, в полномочия которых входит решение вопросов по ЗНТЧС, уполномоченных работников и председателей комиссий - проведение занятий по соответствующим программам </a:t>
            </a:r>
            <a:r>
              <a:rPr lang="ru-RU" sz="1800" b="1" dirty="0" smtClean="0">
                <a:latin typeface="Arial" pitchFamily="34" charset="0"/>
                <a:cs typeface="Arial" pitchFamily="34" charset="0"/>
              </a:rPr>
              <a:t>дополнительного проф. образования в области защиты от ЧС не реже одного раза в 5 лет,</a:t>
            </a:r>
            <a:r>
              <a:rPr lang="ru-RU" sz="1800" dirty="0" smtClean="0">
                <a:latin typeface="Arial" pitchFamily="34" charset="0"/>
                <a:cs typeface="Arial" pitchFamily="34" charset="0"/>
              </a:rPr>
              <a:t> самостоятельное изучение нормативных документов по вопросам организации и осуществления мероприятий по защите от ЧС, участие в ежегодных тематических сборах, учениях и тренировках.</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8847"/>
            <a:ext cx="8786874" cy="3970318"/>
          </a:xfrm>
          <a:prstGeom prst="rect">
            <a:avLst/>
          </a:prstGeom>
        </p:spPr>
        <p:txBody>
          <a:bodyPr wrap="square">
            <a:spAutoFit/>
          </a:bodyPr>
          <a:lstStyle/>
          <a:p>
            <a:pPr indent="457200" algn="just"/>
            <a:r>
              <a:rPr lang="ru-RU" sz="1800" b="1" i="1" dirty="0" smtClean="0">
                <a:latin typeface="Arial" pitchFamily="34" charset="0"/>
                <a:cs typeface="Arial" pitchFamily="34" charset="0"/>
              </a:rPr>
              <a:t>6. Дополнительное профессиональное образование по программам повышения квалификации в области защиты от ЧС проходят:</a:t>
            </a:r>
          </a:p>
          <a:p>
            <a:pPr indent="457200" algn="just"/>
            <a:endParaRPr lang="ru-RU" sz="1800" dirty="0" smtClean="0">
              <a:latin typeface="Arial" pitchFamily="34" charset="0"/>
              <a:cs typeface="Arial" pitchFamily="34" charset="0"/>
            </a:endParaRPr>
          </a:p>
          <a:p>
            <a:pPr indent="457200" algn="just"/>
            <a:r>
              <a:rPr lang="ru-RU" sz="1800" dirty="0" smtClean="0">
                <a:solidFill>
                  <a:srgbClr val="C00000"/>
                </a:solidFill>
                <a:latin typeface="Arial" pitchFamily="34" charset="0"/>
                <a:cs typeface="Arial" pitchFamily="34" charset="0"/>
              </a:rPr>
              <a:t>руководители</a:t>
            </a:r>
            <a:r>
              <a:rPr lang="ru-RU" sz="1800" dirty="0" smtClean="0">
                <a:latin typeface="Arial" pitchFamily="34" charset="0"/>
                <a:cs typeface="Arial" pitchFamily="34" charset="0"/>
              </a:rPr>
              <a:t> органов МСУ и </a:t>
            </a:r>
            <a:r>
              <a:rPr lang="ru-RU" sz="1800" dirty="0" smtClean="0">
                <a:solidFill>
                  <a:srgbClr val="C00000"/>
                </a:solidFill>
                <a:latin typeface="Arial" pitchFamily="34" charset="0"/>
                <a:cs typeface="Arial" pitchFamily="34" charset="0"/>
              </a:rPr>
              <a:t>организаций</a:t>
            </a:r>
            <a:r>
              <a:rPr lang="ru-RU" sz="1800" dirty="0" smtClean="0">
                <a:latin typeface="Arial" pitchFamily="34" charset="0"/>
                <a:cs typeface="Arial" pitchFamily="34" charset="0"/>
              </a:rPr>
              <a:t>, в полномочия которых входит решение вопросов по ЗНТЧС, </a:t>
            </a:r>
            <a:r>
              <a:rPr lang="ru-RU" sz="1800" dirty="0" smtClean="0">
                <a:solidFill>
                  <a:srgbClr val="C00000"/>
                </a:solidFill>
                <a:latin typeface="Arial" pitchFamily="34" charset="0"/>
                <a:cs typeface="Arial" pitchFamily="34" charset="0"/>
              </a:rPr>
              <a:t>председатели комиссий </a:t>
            </a:r>
            <a:r>
              <a:rPr lang="ru-RU" sz="1800" dirty="0" smtClean="0">
                <a:latin typeface="Arial" pitchFamily="34" charset="0"/>
                <a:cs typeface="Arial" pitchFamily="34" charset="0"/>
              </a:rPr>
              <a:t>муниципальных образований и указанных организаций </a:t>
            </a:r>
            <a:r>
              <a:rPr lang="ru-RU" sz="1800" dirty="0" smtClean="0">
                <a:latin typeface="Arial" pitchFamily="34" charset="0"/>
                <a:cs typeface="Arial" pitchFamily="34" charset="0"/>
              </a:rPr>
              <a:t>– </a:t>
            </a:r>
            <a:r>
              <a:rPr lang="ru-RU" sz="1800" dirty="0" smtClean="0">
                <a:solidFill>
                  <a:srgbClr val="C00000"/>
                </a:solidFill>
                <a:latin typeface="Arial" pitchFamily="34" charset="0"/>
                <a:cs typeface="Arial" pitchFamily="34" charset="0"/>
              </a:rPr>
              <a:t>в  </a:t>
            </a:r>
            <a:r>
              <a:rPr lang="ru-RU" sz="1800" dirty="0" smtClean="0">
                <a:solidFill>
                  <a:srgbClr val="C00000"/>
                </a:solidFill>
                <a:latin typeface="Arial" pitchFamily="34" charset="0"/>
                <a:cs typeface="Arial" pitchFamily="34" charset="0"/>
              </a:rPr>
              <a:t>учебно-методических центрах по ГО и ЧС субъектов РФ</a:t>
            </a:r>
            <a:r>
              <a:rPr lang="ru-RU" sz="1800" dirty="0" smtClean="0">
                <a:latin typeface="Arial" pitchFamily="34" charset="0"/>
                <a:cs typeface="Arial" pitchFamily="34" charset="0"/>
              </a:rPr>
              <a:t>;</a:t>
            </a:r>
          </a:p>
          <a:p>
            <a:pPr indent="457200" algn="just"/>
            <a:endParaRPr lang="ru-RU" sz="1800" dirty="0" smtClean="0">
              <a:latin typeface="Arial" pitchFamily="34" charset="0"/>
              <a:cs typeface="Arial" pitchFamily="34" charset="0"/>
            </a:endParaRPr>
          </a:p>
          <a:p>
            <a:pPr indent="457200" algn="just"/>
            <a:r>
              <a:rPr lang="ru-RU" sz="1800" dirty="0" smtClean="0">
                <a:solidFill>
                  <a:srgbClr val="000099"/>
                </a:solidFill>
                <a:latin typeface="Arial" pitchFamily="34" charset="0"/>
                <a:cs typeface="Arial" pitchFamily="34" charset="0"/>
              </a:rPr>
              <a:t>уполномоченные работники</a:t>
            </a:r>
            <a:r>
              <a:rPr lang="ru-RU" sz="1800" dirty="0" smtClean="0">
                <a:latin typeface="Arial" pitchFamily="34" charset="0"/>
                <a:cs typeface="Arial" pitchFamily="34" charset="0"/>
              </a:rPr>
              <a:t> </a:t>
            </a:r>
            <a:r>
              <a:rPr lang="ru-RU" sz="1800" dirty="0" smtClean="0">
                <a:latin typeface="Arial" pitchFamily="34" charset="0"/>
                <a:cs typeface="Arial" pitchFamily="34" charset="0"/>
              </a:rPr>
              <a:t>– в </a:t>
            </a:r>
            <a:r>
              <a:rPr lang="ru-RU" sz="1800" dirty="0" smtClean="0">
                <a:solidFill>
                  <a:srgbClr val="000099"/>
                </a:solidFill>
                <a:latin typeface="Arial" pitchFamily="34" charset="0"/>
                <a:cs typeface="Arial" pitchFamily="34" charset="0"/>
              </a:rPr>
              <a:t>организациях</a:t>
            </a:r>
            <a:r>
              <a:rPr lang="ru-RU" sz="1800" dirty="0" smtClean="0">
                <a:latin typeface="Arial" pitchFamily="34" charset="0"/>
                <a:cs typeface="Arial" pitchFamily="34" charset="0"/>
              </a:rPr>
              <a:t>, осуществляющих образовательную деятельность по дополнительным профессиональным программам в области защиты от ЧС, </a:t>
            </a:r>
            <a:r>
              <a:rPr lang="ru-RU" sz="1800" dirty="0" smtClean="0">
                <a:solidFill>
                  <a:srgbClr val="000099"/>
                </a:solidFill>
                <a:latin typeface="Arial" pitchFamily="34" charset="0"/>
                <a:cs typeface="Arial" pitchFamily="34" charset="0"/>
              </a:rPr>
              <a:t>находящихся в ведении МЧС России</a:t>
            </a:r>
            <a:r>
              <a:rPr lang="ru-RU" sz="1800" dirty="0" smtClean="0">
                <a:latin typeface="Arial" pitchFamily="34" charset="0"/>
                <a:cs typeface="Arial" pitchFamily="34" charset="0"/>
              </a:rPr>
              <a:t>, других ФОИВ, </a:t>
            </a:r>
            <a:r>
              <a:rPr lang="ru-RU" sz="1800" dirty="0" smtClean="0">
                <a:solidFill>
                  <a:srgbClr val="000099"/>
                </a:solidFill>
                <a:latin typeface="Arial" pitchFamily="34" charset="0"/>
                <a:cs typeface="Arial" pitchFamily="34" charset="0"/>
              </a:rPr>
              <a:t>в учебно-методических центрах по ГО и ЧС </a:t>
            </a:r>
            <a:r>
              <a:rPr lang="ru-RU" sz="1800" dirty="0" smtClean="0">
                <a:latin typeface="Arial" pitchFamily="34" charset="0"/>
                <a:cs typeface="Arial" pitchFamily="34" charset="0"/>
              </a:rPr>
              <a:t>субъектов РФ, а также </a:t>
            </a:r>
            <a:r>
              <a:rPr lang="ru-RU" sz="1800" dirty="0" smtClean="0">
                <a:solidFill>
                  <a:srgbClr val="000099"/>
                </a:solidFill>
                <a:latin typeface="Arial" pitchFamily="34" charset="0"/>
                <a:cs typeface="Arial" pitchFamily="34" charset="0"/>
              </a:rPr>
              <a:t>на курсах гражданской обороны </a:t>
            </a:r>
            <a:r>
              <a:rPr lang="ru-RU" sz="1800" dirty="0" smtClean="0">
                <a:latin typeface="Arial" pitchFamily="34" charset="0"/>
                <a:cs typeface="Arial" pitchFamily="34" charset="0"/>
              </a:rPr>
              <a:t>муниципальных образований.</a:t>
            </a:r>
          </a:p>
          <a:p>
            <a:pPr indent="457200" algn="just"/>
            <a:endParaRPr lang="ru-RU" sz="1800" dirty="0">
              <a:latin typeface="Arial" pitchFamily="34" charset="0"/>
              <a:cs typeface="Arial" pitchFamily="34" charset="0"/>
            </a:endParaRPr>
          </a:p>
        </p:txBody>
      </p:sp>
      <p:sp>
        <p:nvSpPr>
          <p:cNvPr id="3" name="Прямоугольник 2"/>
          <p:cNvSpPr/>
          <p:nvPr/>
        </p:nvSpPr>
        <p:spPr>
          <a:xfrm>
            <a:off x="142844" y="3857628"/>
            <a:ext cx="885831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smtClean="0">
                <a:solidFill>
                  <a:srgbClr val="C00000"/>
                </a:solidFill>
                <a:latin typeface="Arial" pitchFamily="34" charset="0"/>
                <a:cs typeface="Arial" pitchFamily="34" charset="0"/>
              </a:rPr>
              <a:t>Выявленные нарушения по результатам анализа реестров обученных:</a:t>
            </a:r>
          </a:p>
          <a:p>
            <a:pPr algn="just"/>
            <a:r>
              <a:rPr lang="ru-RU" sz="2000" b="1" dirty="0" smtClean="0">
                <a:latin typeface="Arial" pitchFamily="34" charset="0"/>
                <a:cs typeface="Arial" pitchFamily="34" charset="0"/>
              </a:rPr>
              <a:t>- отдельные </a:t>
            </a:r>
            <a:r>
              <a:rPr lang="ru-RU" sz="2000" b="1" dirty="0" smtClean="0">
                <a:latin typeface="Arial" pitchFamily="34" charset="0"/>
                <a:cs typeface="Arial" pitchFamily="34" charset="0"/>
              </a:rPr>
              <a:t>лица прошли подготовку в таких организациях, как АУ ВО «ЦОМТ», АНО ДПО «РУЦ-112», АНО ДПО «Центр профориентации и охраны труда», АНО ДПО «МАСПК», ООО «Прогресс», АНО ДПО УЦ «Логос» и подобных;</a:t>
            </a:r>
          </a:p>
          <a:p>
            <a:pPr algn="just"/>
            <a:r>
              <a:rPr lang="ru-RU" sz="2000" b="1" dirty="0" smtClean="0">
                <a:latin typeface="Arial" pitchFamily="34" charset="0"/>
                <a:cs typeface="Arial" pitchFamily="34" charset="0"/>
              </a:rPr>
              <a:t>- </a:t>
            </a:r>
            <a:r>
              <a:rPr lang="ru-RU" sz="2000" b="1" dirty="0" smtClean="0">
                <a:latin typeface="Arial" pitchFamily="34" charset="0"/>
                <a:cs typeface="Arial" pitchFamily="34" charset="0"/>
              </a:rPr>
              <a:t>руководители организаций, в полномочия которых входит решение вопросов ЗНТЧС, председатели КЧС прошли повышение квалификации </a:t>
            </a:r>
            <a:r>
              <a:rPr lang="ru-RU" sz="2000" b="1" u="sng" dirty="0" smtClean="0">
                <a:latin typeface="Arial" pitchFamily="34" charset="0"/>
                <a:cs typeface="Arial" pitchFamily="34" charset="0"/>
              </a:rPr>
              <a:t>не в УМЦ</a:t>
            </a:r>
            <a:r>
              <a:rPr lang="ru-RU" sz="2000"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76" y="142853"/>
            <a:ext cx="892971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РЕКОМЕНДУЕМАЯ ФОРМА ВЕДЕНИЯ УЧЁТА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Список (реестр)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персонального учета должностных лиц ГО и РСЧС, прошедших обучение в области ГО</a:t>
            </a:r>
            <a:r>
              <a:rPr kumimoji="0" lang="ru-RU"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защиты от ЧС</a:t>
            </a: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latin typeface="Arial" pitchFamily="34" charset="0"/>
                <a:cs typeface="Arial" pitchFamily="34" charset="0"/>
              </a:rPr>
              <a:t>В папку со списком (реестром) рекомендуется сложить копии полученных удостоверений (справок)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2" y="1661176"/>
          <a:ext cx="8643998" cy="4053840"/>
        </p:xfrm>
        <a:graphic>
          <a:graphicData uri="http://schemas.openxmlformats.org/drawingml/2006/table">
            <a:tbl>
              <a:tblPr/>
              <a:tblGrid>
                <a:gridCol w="347485"/>
                <a:gridCol w="1295589"/>
                <a:gridCol w="1428760"/>
                <a:gridCol w="2714644"/>
                <a:gridCol w="1580192"/>
                <a:gridCol w="1277328"/>
              </a:tblGrid>
              <a:tr h="800106">
                <a:tc>
                  <a:txBody>
                    <a:bodyPr/>
                    <a:lstStyle/>
                    <a:p>
                      <a:pPr marL="0" indent="0" algn="ctr">
                        <a:lnSpc>
                          <a:spcPct val="100000"/>
                        </a:lnSpc>
                        <a:spcAft>
                          <a:spcPts val="0"/>
                        </a:spcAft>
                      </a:pPr>
                      <a:r>
                        <a:rPr lang="ru-RU" sz="1400" b="0" dirty="0">
                          <a:solidFill>
                            <a:srgbClr val="000000"/>
                          </a:solidFill>
                          <a:latin typeface="Arial" pitchFamily="34" charset="0"/>
                          <a:ea typeface="Times New Roman"/>
                          <a:cs typeface="Arial" pitchFamily="34" charset="0"/>
                        </a:rPr>
                        <a:t>№ </a:t>
                      </a:r>
                      <a:r>
                        <a:rPr lang="ru-RU" sz="1400" b="0" dirty="0" err="1">
                          <a:solidFill>
                            <a:srgbClr val="000000"/>
                          </a:solidFill>
                          <a:latin typeface="Arial" pitchFamily="34" charset="0"/>
                          <a:ea typeface="Times New Roman"/>
                          <a:cs typeface="Arial" pitchFamily="34" charset="0"/>
                        </a:rPr>
                        <a:t>п</a:t>
                      </a:r>
                      <a:r>
                        <a:rPr lang="ru-RU" sz="1400" b="0" dirty="0">
                          <a:solidFill>
                            <a:srgbClr val="000000"/>
                          </a:solidFill>
                          <a:latin typeface="Arial" pitchFamily="34" charset="0"/>
                          <a:ea typeface="Times New Roman"/>
                          <a:cs typeface="Arial" pitchFamily="34" charset="0"/>
                        </a:rPr>
                        <a:t>/</a:t>
                      </a:r>
                      <a:r>
                        <a:rPr lang="ru-RU" sz="1400" b="0" dirty="0" err="1">
                          <a:solidFill>
                            <a:srgbClr val="000000"/>
                          </a:solidFill>
                          <a:latin typeface="Arial" pitchFamily="34" charset="0"/>
                          <a:ea typeface="Times New Roman"/>
                          <a:cs typeface="Arial" pitchFamily="34" charset="0"/>
                        </a:rPr>
                        <a:t>п</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Фамилия, имя, отчество</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dirty="0">
                          <a:solidFill>
                            <a:srgbClr val="000000"/>
                          </a:solidFill>
                          <a:latin typeface="Arial" pitchFamily="34" charset="0"/>
                          <a:ea typeface="Times New Roman"/>
                          <a:cs typeface="Arial" pitchFamily="34" charset="0"/>
                        </a:rPr>
                        <a:t>Занимаемая</a:t>
                      </a:r>
                      <a:endParaRPr lang="ru-RU" sz="1400" b="0" dirty="0">
                        <a:latin typeface="Arial" pitchFamily="34" charset="0"/>
                        <a:ea typeface="Times New Roman"/>
                        <a:cs typeface="Arial" pitchFamily="34" charset="0"/>
                      </a:endParaRPr>
                    </a:p>
                    <a:p>
                      <a:pPr marL="0" indent="0" algn="ctr">
                        <a:lnSpc>
                          <a:spcPct val="100000"/>
                        </a:lnSpc>
                        <a:spcAft>
                          <a:spcPts val="0"/>
                        </a:spcAft>
                      </a:pPr>
                      <a:r>
                        <a:rPr lang="ru-RU" sz="1400" b="0" dirty="0">
                          <a:solidFill>
                            <a:srgbClr val="000000"/>
                          </a:solidFill>
                          <a:latin typeface="Arial" pitchFamily="34" charset="0"/>
                          <a:ea typeface="Times New Roman"/>
                          <a:cs typeface="Arial" pitchFamily="34" charset="0"/>
                        </a:rPr>
                        <a:t>должность </a:t>
                      </a:r>
                      <a:endParaRPr lang="ru-RU" sz="1400" b="0" dirty="0">
                        <a:latin typeface="Arial" pitchFamily="34" charset="0"/>
                        <a:ea typeface="Times New Roman"/>
                        <a:cs typeface="Arial" pitchFamily="34" charset="0"/>
                      </a:endParaRPr>
                    </a:p>
                    <a:p>
                      <a:pPr marL="0" indent="0" algn="ctr">
                        <a:lnSpc>
                          <a:spcPct val="100000"/>
                        </a:lnSpc>
                        <a:spcAft>
                          <a:spcPts val="0"/>
                        </a:spcAft>
                      </a:pPr>
                      <a:r>
                        <a:rPr lang="ru-RU" sz="1400" b="0" dirty="0">
                          <a:solidFill>
                            <a:srgbClr val="000000"/>
                          </a:solidFill>
                          <a:latin typeface="Arial" pitchFamily="34" charset="0"/>
                          <a:ea typeface="Times New Roman"/>
                          <a:cs typeface="Arial" pitchFamily="34" charset="0"/>
                        </a:rPr>
                        <a:t>по штату</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Должность</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(категория) </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по ГО и РСЧС,</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когда назначен</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Когда и где прошел обучение в области ГОЧС, </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 удостоверения (справки)</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a:solidFill>
                            <a:srgbClr val="000000"/>
                          </a:solidFill>
                          <a:latin typeface="Arial" pitchFamily="34" charset="0"/>
                          <a:ea typeface="Times New Roman"/>
                          <a:cs typeface="Arial" pitchFamily="34" charset="0"/>
                        </a:rPr>
                        <a:t>Когда и где планируется обучение в области ГОЧС</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0066">
                <a:tc>
                  <a:txBody>
                    <a:bodyPr/>
                    <a:lstStyle/>
                    <a:p>
                      <a:pPr marL="0" indent="0" algn="ctr">
                        <a:lnSpc>
                          <a:spcPct val="100000"/>
                        </a:lnSpc>
                        <a:spcAft>
                          <a:spcPts val="0"/>
                        </a:spcAft>
                      </a:pPr>
                      <a:r>
                        <a:rPr lang="ru-RU" sz="1400" b="0" i="1" dirty="0">
                          <a:solidFill>
                            <a:srgbClr val="000000"/>
                          </a:solidFill>
                          <a:latin typeface="Arial" pitchFamily="34" charset="0"/>
                          <a:ea typeface="Times New Roman"/>
                          <a:cs typeface="Arial" pitchFamily="34" charset="0"/>
                        </a:rPr>
                        <a:t>1</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Иванов </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Иван Иванович</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Директор учреждения</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a:solidFill>
                            <a:srgbClr val="000000"/>
                          </a:solidFill>
                          <a:latin typeface="Arial" pitchFamily="34" charset="0"/>
                          <a:ea typeface="Times New Roman"/>
                          <a:cs typeface="Arial" pitchFamily="34" charset="0"/>
                        </a:rPr>
                        <a:t>Руководители организаций, отнесенных к категории по ГО, </a:t>
                      </a:r>
                      <a:r>
                        <a:rPr lang="ru-RU" sz="1400" b="0" i="1" dirty="0" smtClean="0">
                          <a:solidFill>
                            <a:srgbClr val="000000"/>
                          </a:solidFill>
                          <a:latin typeface="Arial" pitchFamily="34" charset="0"/>
                          <a:ea typeface="Times New Roman"/>
                          <a:cs typeface="Arial" pitchFamily="34" charset="0"/>
                        </a:rPr>
                        <a:t>2015</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2015, УМЦ</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i="1" dirty="0" smtClean="0">
                          <a:solidFill>
                            <a:srgbClr val="000000"/>
                          </a:solidFill>
                          <a:latin typeface="Arial" pitchFamily="34" charset="0"/>
                          <a:ea typeface="Times New Roman"/>
                          <a:cs typeface="Arial" pitchFamily="34" charset="0"/>
                        </a:rPr>
                        <a:t>Уд . № 000 от 00.00.2015</a:t>
                      </a:r>
                      <a:endParaRPr lang="ru-RU" sz="1400" b="0" dirty="0" smtClean="0">
                        <a:latin typeface="Arial" pitchFamily="34" charset="0"/>
                        <a:ea typeface="Times New Roman"/>
                        <a:cs typeface="Arial" pitchFamily="34" charset="0"/>
                      </a:endParaRPr>
                    </a:p>
                    <a:p>
                      <a:pPr marL="0" indent="0" algn="ctr">
                        <a:lnSpc>
                          <a:spcPct val="100000"/>
                        </a:lnSpc>
                        <a:spcAft>
                          <a:spcPts val="0"/>
                        </a:spcAft>
                      </a:pPr>
                      <a:endParaRPr lang="ru-RU" sz="1400" b="0" i="1" dirty="0" smtClean="0">
                        <a:solidFill>
                          <a:srgbClr val="000000"/>
                        </a:solidFill>
                        <a:latin typeface="Arial" pitchFamily="34" charset="0"/>
                        <a:ea typeface="Times New Roman"/>
                        <a:cs typeface="Arial" pitchFamily="34" charset="0"/>
                      </a:endParaRPr>
                    </a:p>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2020</a:t>
                      </a:r>
                      <a:r>
                        <a:rPr lang="ru-RU" sz="1400" b="0" i="1" dirty="0">
                          <a:solidFill>
                            <a:srgbClr val="000000"/>
                          </a:solidFill>
                          <a:latin typeface="Arial" pitchFamily="34" charset="0"/>
                          <a:ea typeface="Times New Roman"/>
                          <a:cs typeface="Arial" pitchFamily="34" charset="0"/>
                        </a:rPr>
                        <a:t>, УМЦ </a:t>
                      </a:r>
                      <a:endParaRPr lang="ru-RU" sz="1400" b="0" dirty="0">
                        <a:latin typeface="Arial" pitchFamily="34" charset="0"/>
                        <a:ea typeface="Times New Roman"/>
                        <a:cs typeface="Arial" pitchFamily="34" charset="0"/>
                      </a:endParaRPr>
                    </a:p>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Уд. № </a:t>
                      </a:r>
                      <a:r>
                        <a:rPr lang="ru-RU" sz="1400" b="0" i="1" dirty="0">
                          <a:solidFill>
                            <a:srgbClr val="000000"/>
                          </a:solidFill>
                          <a:latin typeface="Arial" pitchFamily="34" charset="0"/>
                          <a:ea typeface="Times New Roman"/>
                          <a:cs typeface="Arial" pitchFamily="34" charset="0"/>
                        </a:rPr>
                        <a:t>000 от 00.00.2020</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2020, УМЦ</a:t>
                      </a:r>
                    </a:p>
                    <a:p>
                      <a:pPr marL="0" indent="0" algn="ctr">
                        <a:lnSpc>
                          <a:spcPct val="100000"/>
                        </a:lnSpc>
                        <a:spcAft>
                          <a:spcPts val="0"/>
                        </a:spcAft>
                      </a:pPr>
                      <a:endParaRPr lang="ru-RU" sz="1400" b="0" i="1" dirty="0" smtClean="0">
                        <a:solidFill>
                          <a:srgbClr val="000000"/>
                        </a:solidFill>
                        <a:latin typeface="Arial" pitchFamily="34" charset="0"/>
                        <a:ea typeface="Times New Roman"/>
                        <a:cs typeface="Arial" pitchFamily="34" charset="0"/>
                      </a:endParaRPr>
                    </a:p>
                    <a:p>
                      <a:pPr marL="0" indent="0" algn="ctr">
                        <a:lnSpc>
                          <a:spcPct val="100000"/>
                        </a:lnSpc>
                        <a:spcAft>
                          <a:spcPts val="0"/>
                        </a:spcAft>
                      </a:pPr>
                      <a:endParaRPr lang="ru-RU" sz="1400" b="0" i="1" dirty="0" smtClean="0">
                        <a:solidFill>
                          <a:srgbClr val="000000"/>
                        </a:solidFill>
                        <a:latin typeface="Arial" pitchFamily="34" charset="0"/>
                        <a:ea typeface="Times New Roman"/>
                        <a:cs typeface="Arial" pitchFamily="34" charset="0"/>
                      </a:endParaRPr>
                    </a:p>
                    <a:p>
                      <a:pPr marL="0" indent="0" algn="ctr">
                        <a:lnSpc>
                          <a:spcPct val="100000"/>
                        </a:lnSpc>
                        <a:spcAft>
                          <a:spcPts val="0"/>
                        </a:spcAft>
                      </a:pPr>
                      <a:endParaRPr lang="ru-RU" sz="1400" b="0" i="1" dirty="0" smtClean="0">
                        <a:solidFill>
                          <a:srgbClr val="000000"/>
                        </a:solidFill>
                        <a:latin typeface="Arial" pitchFamily="34" charset="0"/>
                        <a:ea typeface="Times New Roman"/>
                        <a:cs typeface="Arial" pitchFamily="34" charset="0"/>
                      </a:endParaRPr>
                    </a:p>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2025, УМЦ</a:t>
                      </a:r>
                    </a:p>
                    <a:p>
                      <a:pPr marL="0" indent="0" algn="ctr">
                        <a:lnSpc>
                          <a:spcPct val="100000"/>
                        </a:lnSpc>
                        <a:spcAft>
                          <a:spcPts val="0"/>
                        </a:spcAft>
                      </a:pPr>
                      <a:endParaRPr lang="ru-RU" sz="1400" b="0" i="1" dirty="0" smtClean="0">
                        <a:solidFill>
                          <a:srgbClr val="000000"/>
                        </a:solidFill>
                        <a:latin typeface="Arial" pitchFamily="34" charset="0"/>
                        <a:ea typeface="Times New Roman"/>
                        <a:cs typeface="Arial" pitchFamily="34" charset="0"/>
                      </a:endParaRPr>
                    </a:p>
                    <a:p>
                      <a:pPr marL="0" indent="0" algn="ctr">
                        <a:lnSpc>
                          <a:spcPct val="100000"/>
                        </a:lnSpc>
                        <a:spcAft>
                          <a:spcPts val="0"/>
                        </a:spcAft>
                      </a:pP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00132">
                <a:tc>
                  <a:txBody>
                    <a:bodyPr/>
                    <a:lstStyle/>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2</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Петров </a:t>
                      </a:r>
                      <a:endParaRPr lang="ru-RU" sz="1400" b="0">
                        <a:latin typeface="Arial" pitchFamily="34" charset="0"/>
                        <a:ea typeface="Times New Roman"/>
                        <a:cs typeface="Arial" pitchFamily="34" charset="0"/>
                      </a:endParaRPr>
                    </a:p>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Сергей Николаевич</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a:solidFill>
                            <a:srgbClr val="000000"/>
                          </a:solidFill>
                          <a:latin typeface="Arial" pitchFamily="34" charset="0"/>
                          <a:ea typeface="Times New Roman"/>
                          <a:cs typeface="Arial" pitchFamily="34" charset="0"/>
                        </a:rPr>
                        <a:t>Начальник отдела ГО и МР</a:t>
                      </a:r>
                      <a:endParaRPr lang="ru-RU" sz="1400" b="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a:solidFill>
                            <a:srgbClr val="000000"/>
                          </a:solidFill>
                          <a:latin typeface="Arial" pitchFamily="34" charset="0"/>
                          <a:ea typeface="Times New Roman"/>
                          <a:cs typeface="Arial" pitchFamily="34" charset="0"/>
                        </a:rPr>
                        <a:t>Работники структурных подразделений, уполномоченных на решение задач в области ГО, организаций, отнесенных к категории по ГО, </a:t>
                      </a:r>
                      <a:r>
                        <a:rPr lang="ru-RU" sz="1400" b="0" i="1" dirty="0" smtClean="0">
                          <a:solidFill>
                            <a:srgbClr val="000000"/>
                          </a:solidFill>
                          <a:latin typeface="Arial" pitchFamily="34" charset="0"/>
                          <a:ea typeface="Times New Roman"/>
                          <a:cs typeface="Arial" pitchFamily="34" charset="0"/>
                        </a:rPr>
                        <a:t>2021</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2021, </a:t>
                      </a:r>
                      <a:r>
                        <a:rPr lang="ru-RU" sz="1400" b="0" i="1" dirty="0">
                          <a:solidFill>
                            <a:srgbClr val="000000"/>
                          </a:solidFill>
                          <a:latin typeface="Arial" pitchFamily="34" charset="0"/>
                          <a:ea typeface="Times New Roman"/>
                          <a:cs typeface="Arial" pitchFamily="34" charset="0"/>
                        </a:rPr>
                        <a:t>УМЦ</a:t>
                      </a:r>
                      <a:endParaRPr lang="ru-RU" sz="1400" b="0" dirty="0">
                        <a:latin typeface="Arial" pitchFamily="34" charset="0"/>
                        <a:ea typeface="Times New Roman"/>
                        <a:cs typeface="Arial" pitchFamily="34" charset="0"/>
                      </a:endParaRPr>
                    </a:p>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Уд. № </a:t>
                      </a:r>
                      <a:r>
                        <a:rPr lang="ru-RU" sz="1400" b="0" i="1" dirty="0">
                          <a:solidFill>
                            <a:srgbClr val="000000"/>
                          </a:solidFill>
                          <a:latin typeface="Arial" pitchFamily="34" charset="0"/>
                          <a:ea typeface="Times New Roman"/>
                          <a:cs typeface="Arial" pitchFamily="34" charset="0"/>
                        </a:rPr>
                        <a:t>000 от </a:t>
                      </a:r>
                      <a:r>
                        <a:rPr lang="ru-RU" sz="1400" b="0" i="1" dirty="0" smtClean="0">
                          <a:solidFill>
                            <a:srgbClr val="000000"/>
                          </a:solidFill>
                          <a:latin typeface="Arial" pitchFamily="34" charset="0"/>
                          <a:ea typeface="Times New Roman"/>
                          <a:cs typeface="Arial" pitchFamily="34" charset="0"/>
                        </a:rPr>
                        <a:t>00.00.2021</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i="1" dirty="0" smtClean="0">
                          <a:solidFill>
                            <a:srgbClr val="000000"/>
                          </a:solidFill>
                          <a:latin typeface="Arial" pitchFamily="34" charset="0"/>
                          <a:ea typeface="Times New Roman"/>
                          <a:cs typeface="Arial" pitchFamily="34" charset="0"/>
                        </a:rPr>
                        <a:t>2026, </a:t>
                      </a:r>
                      <a:r>
                        <a:rPr lang="ru-RU" sz="1400" b="0" i="1" dirty="0">
                          <a:solidFill>
                            <a:srgbClr val="000000"/>
                          </a:solidFill>
                          <a:latin typeface="Arial" pitchFamily="34" charset="0"/>
                          <a:ea typeface="Times New Roman"/>
                          <a:cs typeface="Arial" pitchFamily="34" charset="0"/>
                        </a:rPr>
                        <a:t>УМЦ</a:t>
                      </a:r>
                      <a:endParaRPr lang="ru-RU" sz="1400" b="0" dirty="0">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0013">
                <a:tc>
                  <a:txBody>
                    <a:bodyPr/>
                    <a:lstStyle/>
                    <a:p>
                      <a:pPr marL="0" indent="0" algn="ctr">
                        <a:lnSpc>
                          <a:spcPct val="100000"/>
                        </a:lnSpc>
                        <a:spcAft>
                          <a:spcPts val="0"/>
                        </a:spcAft>
                      </a:pPr>
                      <a:endParaRPr lang="ru-RU" sz="1400" b="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r>
                        <a:rPr lang="ru-RU" sz="1400" b="0" dirty="0" smtClean="0">
                          <a:solidFill>
                            <a:srgbClr val="000000"/>
                          </a:solidFill>
                          <a:latin typeface="Arial" pitchFamily="34" charset="0"/>
                          <a:ea typeface="Times New Roman"/>
                          <a:cs typeface="Arial" pitchFamily="34" charset="0"/>
                        </a:rPr>
                        <a:t>…</a:t>
                      </a:r>
                      <a:endParaRPr lang="ru-RU" sz="1400" b="0" dirty="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endParaRPr lang="ru-RU" sz="1400" b="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endParaRPr lang="ru-RU" sz="1400" b="0" dirty="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endParaRPr lang="ru-RU" sz="1400" b="0" dirty="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ctr">
                        <a:lnSpc>
                          <a:spcPct val="100000"/>
                        </a:lnSpc>
                        <a:spcAft>
                          <a:spcPts val="0"/>
                        </a:spcAft>
                      </a:pPr>
                      <a:endParaRPr lang="ru-RU" sz="1400" b="0" dirty="0">
                        <a:solidFill>
                          <a:srgbClr val="000000"/>
                        </a:solidFill>
                        <a:latin typeface="Arial" pitchFamily="34" charset="0"/>
                        <a:ea typeface="Times New Roman"/>
                        <a:cs typeface="Arial" pitchFamily="34" charset="0"/>
                      </a:endParaRPr>
                    </a:p>
                  </a:txBody>
                  <a:tcPr marL="43098" marR="43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6102" t="16098" r="35236" b="10499"/>
          <a:stretch>
            <a:fillRect/>
          </a:stretch>
        </p:blipFill>
        <p:spPr bwMode="auto">
          <a:xfrm>
            <a:off x="4357686" y="0"/>
            <a:ext cx="4786314" cy="3368860"/>
          </a:xfrm>
          <a:prstGeom prst="rect">
            <a:avLst/>
          </a:prstGeom>
          <a:noFill/>
          <a:ln w="9525">
            <a:noFill/>
            <a:miter lim="800000"/>
            <a:headEnd/>
            <a:tailEnd/>
          </a:ln>
          <a:effectLst/>
        </p:spPr>
      </p:pic>
      <p:sp>
        <p:nvSpPr>
          <p:cNvPr id="5" name="Прямоугольник 4"/>
          <p:cNvSpPr/>
          <p:nvPr/>
        </p:nvSpPr>
        <p:spPr>
          <a:xfrm>
            <a:off x="0" y="-24"/>
            <a:ext cx="4357686" cy="2623795"/>
          </a:xfrm>
          <a:prstGeom prst="rect">
            <a:avLst/>
          </a:prstGeom>
        </p:spPr>
        <p:txBody>
          <a:bodyPr wrap="square">
            <a:spAutoFit/>
          </a:bodyPr>
          <a:lstStyle/>
          <a:p>
            <a:pPr indent="360000" algn="just">
              <a:lnSpc>
                <a:spcPct val="90000"/>
              </a:lnSpc>
              <a:spcAft>
                <a:spcPts val="300"/>
              </a:spcAft>
            </a:pPr>
            <a:r>
              <a:rPr lang="ru-RU" sz="1800" b="1" dirty="0" smtClean="0">
                <a:latin typeface="Arial" pitchFamily="34" charset="0"/>
                <a:cs typeface="Arial" pitchFamily="34" charset="0"/>
              </a:rPr>
              <a:t>Чтобы запланировать доп. проф. образование должностных лиц организации необходимо представить заявку в свой ИО ВО для включения в план комплектования УМЦ ГОЧС на следующий год.</a:t>
            </a:r>
            <a:endParaRPr lang="ru-RU" sz="800" b="1" dirty="0" smtClean="0">
              <a:latin typeface="Arial" pitchFamily="34" charset="0"/>
              <a:cs typeface="Arial" pitchFamily="34" charset="0"/>
            </a:endParaRPr>
          </a:p>
          <a:p>
            <a:pPr indent="360000" algn="just">
              <a:lnSpc>
                <a:spcPct val="90000"/>
              </a:lnSpc>
              <a:spcAft>
                <a:spcPts val="300"/>
              </a:spcAft>
            </a:pPr>
            <a:r>
              <a:rPr lang="ru-RU" sz="1800" b="1" dirty="0" smtClean="0">
                <a:latin typeface="Arial" pitchFamily="34" charset="0"/>
                <a:cs typeface="Arial" pitchFamily="34" charset="0"/>
              </a:rPr>
              <a:t>Обобщенные заявки от ИО ВО направляются в УМЦ ГОЧС ежегодно до 1 сентября.</a:t>
            </a:r>
            <a:endParaRPr lang="ru-RU" sz="1800" b="1" dirty="0"/>
          </a:p>
        </p:txBody>
      </p:sp>
      <p:pic>
        <p:nvPicPr>
          <p:cNvPr id="1028" name="Picture 4"/>
          <p:cNvPicPr>
            <a:picLocks noChangeAspect="1" noChangeArrowheads="1"/>
          </p:cNvPicPr>
          <p:nvPr/>
        </p:nvPicPr>
        <p:blipFill>
          <a:blip r:embed="rId3"/>
          <a:srcRect l="12008" t="16098" r="11811" b="20647"/>
          <a:stretch>
            <a:fillRect/>
          </a:stretch>
        </p:blipFill>
        <p:spPr bwMode="auto">
          <a:xfrm>
            <a:off x="88253" y="2628447"/>
            <a:ext cx="9055779" cy="4229577"/>
          </a:xfrm>
          <a:prstGeom prst="rect">
            <a:avLst/>
          </a:prstGeom>
          <a:noFill/>
          <a:ln w="9525">
            <a:noFill/>
            <a:miter lim="800000"/>
            <a:headEnd/>
            <a:tailEnd/>
          </a:ln>
          <a:effectLst/>
        </p:spPr>
      </p:pic>
      <p:sp>
        <p:nvSpPr>
          <p:cNvPr id="4" name="Прямоугольник 3"/>
          <p:cNvSpPr/>
          <p:nvPr/>
        </p:nvSpPr>
        <p:spPr>
          <a:xfrm>
            <a:off x="5000628" y="1500174"/>
            <a:ext cx="3857652" cy="1200329"/>
          </a:xfrm>
          <a:prstGeom prst="rect">
            <a:avLst/>
          </a:prstGeom>
          <a:solidFill>
            <a:schemeClr val="accent2">
              <a:lumMod val="20000"/>
              <a:lumOff val="80000"/>
            </a:schemeClr>
          </a:solidFill>
          <a:ln>
            <a:solidFill>
              <a:schemeClr val="accent1"/>
            </a:solidFill>
          </a:ln>
        </p:spPr>
        <p:txBody>
          <a:bodyPr wrap="square">
            <a:spAutoFit/>
          </a:bodyPr>
          <a:lstStyle/>
          <a:p>
            <a:pPr algn="ctr"/>
            <a:r>
              <a:rPr lang="ru-RU" sz="1800" b="1" dirty="0" smtClean="0">
                <a:latin typeface="Arial" pitchFamily="34" charset="0"/>
                <a:cs typeface="Arial" pitchFamily="34" charset="0"/>
              </a:rPr>
              <a:t>Письмо в ИО ВО от 24.06.2025 № 75-12/1505</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 «О направлении заявки в УМЦ ГОЧС на 2026 год»</a:t>
            </a:r>
            <a:endParaRPr lang="ru-RU" sz="18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406" y="83272"/>
            <a:ext cx="9001156" cy="1631216"/>
          </a:xfrm>
          <a:prstGeom prst="rect">
            <a:avLst/>
          </a:prstGeom>
        </p:spPr>
        <p:txBody>
          <a:bodyPr wrap="square">
            <a:spAutoFit/>
          </a:bodyPr>
          <a:lstStyle/>
          <a:p>
            <a:pPr algn="ctr"/>
            <a:r>
              <a:rPr lang="ru-RU" sz="2000" b="1" dirty="0" smtClean="0">
                <a:solidFill>
                  <a:srgbClr val="000066"/>
                </a:solidFill>
                <a:latin typeface="Arial" pitchFamily="34" charset="0"/>
                <a:cs typeface="Arial" pitchFamily="34" charset="0"/>
              </a:rPr>
              <a:t>Образовательный процесс в УМЦ ГО и ЧС осуществляется в соответствии с </a:t>
            </a:r>
            <a:r>
              <a:rPr lang="ru-RU" sz="2000" b="1" dirty="0" smtClean="0">
                <a:solidFill>
                  <a:srgbClr val="C00000"/>
                </a:solidFill>
                <a:latin typeface="Arial" pitchFamily="34" charset="0"/>
                <a:cs typeface="Arial" pitchFamily="34" charset="0"/>
              </a:rPr>
              <a:t>Планом комплектования слушателями на учебный год</a:t>
            </a:r>
            <a:r>
              <a:rPr lang="ru-RU" sz="2000" b="1" dirty="0" smtClean="0">
                <a:solidFill>
                  <a:srgbClr val="000066"/>
                </a:solidFill>
                <a:latin typeface="Arial" pitchFamily="34" charset="0"/>
                <a:cs typeface="Arial" pitchFamily="34" charset="0"/>
              </a:rPr>
              <a:t>, который разрабатывается на основании заявок на обучение, поступивших от исполнительных органов Воронежской области и органов местного самоуправления.</a:t>
            </a:r>
            <a:endParaRPr lang="ru-RU" sz="2000" b="1" dirty="0">
              <a:solidFill>
                <a:srgbClr val="000066"/>
              </a:solidFill>
              <a:latin typeface="Arial" pitchFamily="34" charset="0"/>
              <a:cs typeface="Arial" pitchFamily="34" charset="0"/>
            </a:endParaRPr>
          </a:p>
        </p:txBody>
      </p:sp>
      <p:sp>
        <p:nvSpPr>
          <p:cNvPr id="9" name="Прямоугольник 8"/>
          <p:cNvSpPr/>
          <p:nvPr/>
        </p:nvSpPr>
        <p:spPr>
          <a:xfrm>
            <a:off x="0" y="6072206"/>
            <a:ext cx="9144000" cy="707886"/>
          </a:xfrm>
          <a:prstGeom prst="rect">
            <a:avLst/>
          </a:prstGeom>
        </p:spPr>
        <p:txBody>
          <a:bodyPr wrap="square">
            <a:spAutoFit/>
          </a:bodyPr>
          <a:lstStyle/>
          <a:p>
            <a:pPr algn="ctr"/>
            <a:r>
              <a:rPr lang="ru-RU" sz="2000" dirty="0" smtClean="0">
                <a:latin typeface="Arial" pitchFamily="34" charset="0"/>
                <a:cs typeface="Arial" pitchFamily="34" charset="0"/>
              </a:rPr>
              <a:t>Слушатели зачисляются на обучение на основании списка ИО ВО и личного заявления слушателя. </a:t>
            </a:r>
            <a:endParaRPr lang="ru-RU"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857884" y="1714488"/>
            <a:ext cx="3105309" cy="4429156"/>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89590" y="2541663"/>
            <a:ext cx="5139668" cy="3601981"/>
          </a:xfrm>
          <a:prstGeom prst="rect">
            <a:avLst/>
          </a:prstGeom>
          <a:noFill/>
          <a:ln w="9525">
            <a:noFill/>
            <a:miter lim="800000"/>
            <a:headEnd/>
            <a:tailEnd/>
          </a:ln>
          <a:effectLst/>
        </p:spPr>
      </p:pic>
      <p:sp>
        <p:nvSpPr>
          <p:cNvPr id="8" name="Прямоугольник 7"/>
          <p:cNvSpPr/>
          <p:nvPr/>
        </p:nvSpPr>
        <p:spPr>
          <a:xfrm>
            <a:off x="214282" y="1714488"/>
            <a:ext cx="5572164" cy="923330"/>
          </a:xfrm>
          <a:prstGeom prst="rect">
            <a:avLst/>
          </a:prstGeom>
          <a:solidFill>
            <a:schemeClr val="accent2">
              <a:lumMod val="20000"/>
              <a:lumOff val="80000"/>
            </a:schemeClr>
          </a:solidFill>
          <a:ln>
            <a:solidFill>
              <a:schemeClr val="accent1"/>
            </a:solidFill>
          </a:ln>
        </p:spPr>
        <p:txBody>
          <a:bodyPr wrap="square">
            <a:spAutoFit/>
          </a:bodyPr>
          <a:lstStyle/>
          <a:p>
            <a:pPr algn="ctr"/>
            <a:r>
              <a:rPr lang="ru-RU" sz="1800" b="1" dirty="0" smtClean="0">
                <a:latin typeface="Arial" pitchFamily="34" charset="0"/>
                <a:cs typeface="Arial" pitchFamily="34" charset="0"/>
              </a:rPr>
              <a:t>Письмо в ИО ВО от 04.12.2025 № 75-12/2965 </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 «О направлении плана комплектования УМЦ ГОЧС на 2026 год»</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559" t="15398" r="26171" b="17498"/>
          <a:stretch>
            <a:fillRect/>
          </a:stretch>
        </p:blipFill>
        <p:spPr bwMode="auto">
          <a:xfrm>
            <a:off x="1142976" y="785794"/>
            <a:ext cx="6889951" cy="5620901"/>
          </a:xfrm>
          <a:prstGeom prst="rect">
            <a:avLst/>
          </a:prstGeom>
          <a:noFill/>
          <a:ln w="9525">
            <a:noFill/>
            <a:miter lim="800000"/>
            <a:headEnd/>
            <a:tailEnd/>
          </a:ln>
          <a:effectLst/>
        </p:spPr>
      </p:pic>
      <p:sp>
        <p:nvSpPr>
          <p:cNvPr id="3" name="Прямоугольник 2"/>
          <p:cNvSpPr/>
          <p:nvPr/>
        </p:nvSpPr>
        <p:spPr>
          <a:xfrm>
            <a:off x="0" y="142852"/>
            <a:ext cx="9144000" cy="400110"/>
          </a:xfrm>
          <a:prstGeom prst="rect">
            <a:avLst/>
          </a:prstGeom>
        </p:spPr>
        <p:txBody>
          <a:bodyPr wrap="square">
            <a:spAutoFit/>
          </a:bodyPr>
          <a:lstStyle/>
          <a:p>
            <a:pPr algn="ctr"/>
            <a:r>
              <a:rPr lang="en-US" sz="2000" b="1" dirty="0" smtClean="0">
                <a:latin typeface="Arial" pitchFamily="34" charset="0"/>
                <a:cs typeface="Arial" pitchFamily="34" charset="0"/>
                <a:hlinkClick r:id="rId3"/>
              </a:rPr>
              <a:t>https://umcgo36.e-gov36.ru/its/poryadok-obucheniya-slushateley-ot-iogv</a:t>
            </a:r>
            <a:r>
              <a:rPr lang="ru-RU" sz="2000" b="1" dirty="0" smtClean="0">
                <a:latin typeface="Arial" pitchFamily="34" charset="0"/>
                <a:cs typeface="Arial" pitchFamily="34" charset="0"/>
              </a:rPr>
              <a:t> </a:t>
            </a:r>
            <a:endParaRPr lang="ru-RU" sz="2000" b="1" dirty="0">
              <a:latin typeface="Arial" pitchFamily="34" charset="0"/>
              <a:cs typeface="Arial" pitchFamily="34" charset="0"/>
            </a:endParaRPr>
          </a:p>
        </p:txBody>
      </p:sp>
      <p:sp>
        <p:nvSpPr>
          <p:cNvPr id="4" name="Стрелка вправо 3"/>
          <p:cNvSpPr/>
          <p:nvPr/>
        </p:nvSpPr>
        <p:spPr>
          <a:xfrm>
            <a:off x="285720" y="2428868"/>
            <a:ext cx="2428892" cy="714380"/>
          </a:xfrm>
          <a:prstGeom prst="rightArrow">
            <a:avLst/>
          </a:prstGeom>
          <a:solidFill>
            <a:srgbClr val="FFFF00"/>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8612"/>
            <a:ext cx="9144000"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АЛГОРИТМ ОБУЧЕНИЯ ДОЛЖНОСТНЫХ ЛИЦ В УМЦ ГОЧС</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88000" y="5558869"/>
            <a:ext cx="86400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eaLnBrk="0" hangingPunct="0"/>
            <a:r>
              <a:rPr lang="ru-RU" sz="1600" b="1" dirty="0" smtClean="0">
                <a:solidFill>
                  <a:srgbClr val="C00000"/>
                </a:solidFill>
                <a:latin typeface="Arial" pitchFamily="34" charset="0"/>
                <a:ea typeface="Calibri" pitchFamily="34" charset="0"/>
                <a:cs typeface="Arial" pitchFamily="34" charset="0"/>
              </a:rPr>
              <a:t>СЛУШАТЕЛИ</a:t>
            </a:r>
            <a:r>
              <a:rPr lang="ru-RU" sz="1600" dirty="0" smtClean="0">
                <a:solidFill>
                  <a:prstClr val="black"/>
                </a:solidFill>
                <a:latin typeface="Arial" pitchFamily="34" charset="0"/>
                <a:ea typeface="Calibri" pitchFamily="34" charset="0"/>
                <a:cs typeface="Arial" pitchFamily="34" charset="0"/>
              </a:rPr>
              <a:t> – получение информации о порядке обучения, дистанционное обучение в соответствии с учебным графиком, прибытие на итоговую аттестацию в УМЦ ГОЧС</a:t>
            </a:r>
            <a:endParaRPr lang="ru-RU" sz="1600" dirty="0" smtClean="0">
              <a:solidFill>
                <a:prstClr val="black"/>
              </a:solidFill>
              <a:latin typeface="Arial" pitchFamily="34" charset="0"/>
              <a:cs typeface="Arial" pitchFamily="34" charset="0"/>
            </a:endParaRPr>
          </a:p>
        </p:txBody>
      </p:sp>
      <p:sp>
        <p:nvSpPr>
          <p:cNvPr id="4" name="Прямоугольник 3"/>
          <p:cNvSpPr/>
          <p:nvPr/>
        </p:nvSpPr>
        <p:spPr>
          <a:xfrm>
            <a:off x="288000" y="4312515"/>
            <a:ext cx="864000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eaLnBrk="0" hangingPunct="0"/>
            <a:r>
              <a:rPr lang="ru-RU" sz="1600" b="1" dirty="0" smtClean="0">
                <a:solidFill>
                  <a:srgbClr val="C00000"/>
                </a:solidFill>
                <a:latin typeface="Arial" pitchFamily="34" charset="0"/>
                <a:ea typeface="Calibri" pitchFamily="34" charset="0"/>
                <a:cs typeface="Arial" pitchFamily="34" charset="0"/>
              </a:rPr>
              <a:t>ОРГАНИЗАЦИЯ</a:t>
            </a:r>
            <a:r>
              <a:rPr lang="ru-RU" sz="1600" dirty="0" smtClean="0">
                <a:solidFill>
                  <a:prstClr val="black"/>
                </a:solidFill>
                <a:latin typeface="Arial" pitchFamily="34" charset="0"/>
                <a:ea typeface="Calibri" pitchFamily="34" charset="0"/>
                <a:cs typeface="Arial" pitchFamily="34" charset="0"/>
              </a:rPr>
              <a:t> – доведение до слушателей информации о сроках и порядке обучения, сбор заявлений слушателей на обучение и направление в УМЦ ГОЧС не позднее первого дня обучения</a:t>
            </a:r>
            <a:endParaRPr lang="ru-RU" sz="1600" dirty="0" smtClean="0">
              <a:solidFill>
                <a:prstClr val="black"/>
              </a:solidFill>
              <a:latin typeface="Arial" pitchFamily="34" charset="0"/>
              <a:cs typeface="Arial" pitchFamily="34" charset="0"/>
            </a:endParaRPr>
          </a:p>
        </p:txBody>
      </p:sp>
      <p:sp>
        <p:nvSpPr>
          <p:cNvPr id="5" name="Прямоугольник 4"/>
          <p:cNvSpPr/>
          <p:nvPr/>
        </p:nvSpPr>
        <p:spPr>
          <a:xfrm>
            <a:off x="288000" y="3129977"/>
            <a:ext cx="86400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eaLnBrk="0" hangingPunct="0"/>
            <a:r>
              <a:rPr lang="ru-RU" sz="1600" b="1" dirty="0" smtClean="0">
                <a:solidFill>
                  <a:srgbClr val="C00000"/>
                </a:solidFill>
                <a:latin typeface="Arial" pitchFamily="34" charset="0"/>
                <a:ea typeface="Calibri" pitchFamily="34" charset="0"/>
                <a:cs typeface="Arial" pitchFamily="34" charset="0"/>
              </a:rPr>
              <a:t>ИО ВО </a:t>
            </a:r>
            <a:r>
              <a:rPr lang="ru-RU" sz="1600" dirty="0" smtClean="0">
                <a:solidFill>
                  <a:prstClr val="black"/>
                </a:solidFill>
                <a:latin typeface="Arial" pitchFamily="34" charset="0"/>
                <a:ea typeface="Calibri" pitchFamily="34" charset="0"/>
                <a:cs typeface="Arial" pitchFamily="34" charset="0"/>
              </a:rPr>
              <a:t>– за 10 дней до обучения сбор от организаций сведений о слушателях и направление в УМЦ ГОЧС списка слушателей в соответствующую группу</a:t>
            </a:r>
            <a:endParaRPr lang="ru-RU" sz="1600" dirty="0" smtClean="0">
              <a:solidFill>
                <a:prstClr val="black"/>
              </a:solidFill>
              <a:latin typeface="Arial" pitchFamily="34" charset="0"/>
              <a:cs typeface="Arial" pitchFamily="34" charset="0"/>
            </a:endParaRPr>
          </a:p>
        </p:txBody>
      </p:sp>
      <p:sp>
        <p:nvSpPr>
          <p:cNvPr id="6" name="Прямоугольник 5"/>
          <p:cNvSpPr/>
          <p:nvPr/>
        </p:nvSpPr>
        <p:spPr>
          <a:xfrm>
            <a:off x="288000" y="1695569"/>
            <a:ext cx="86400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eaLnBrk="0" hangingPunct="0"/>
            <a:r>
              <a:rPr lang="ru-RU" sz="1600" b="1" dirty="0" smtClean="0">
                <a:solidFill>
                  <a:srgbClr val="C00000"/>
                </a:solidFill>
                <a:latin typeface="Arial" pitchFamily="34" charset="0"/>
                <a:ea typeface="Calibri" pitchFamily="34" charset="0"/>
                <a:cs typeface="Arial" pitchFamily="34" charset="0"/>
              </a:rPr>
              <a:t>ИО ВО </a:t>
            </a:r>
            <a:r>
              <a:rPr lang="ru-RU" sz="1600" dirty="0" smtClean="0">
                <a:solidFill>
                  <a:prstClr val="black"/>
                </a:solidFill>
                <a:latin typeface="Arial" pitchFamily="34" charset="0"/>
                <a:ea typeface="Calibri" pitchFamily="34" charset="0"/>
                <a:cs typeface="Arial" pitchFamily="34" charset="0"/>
              </a:rPr>
              <a:t>– сбор и обобщение заявок от подведомственных организаций, направление до 1 сентября в УМЦ ГОЧС – получение до 15 декабря от УМЦ ГОЧС плана комплектования, распределение в соответствии с заявками по группам – направление информации в подведомственные организации о сроках и порядке обучения</a:t>
            </a:r>
            <a:endParaRPr lang="ru-RU" sz="1600" dirty="0" smtClean="0">
              <a:solidFill>
                <a:prstClr val="black"/>
              </a:solidFill>
              <a:latin typeface="Arial" pitchFamily="34" charset="0"/>
              <a:cs typeface="Arial" pitchFamily="34" charset="0"/>
            </a:endParaRPr>
          </a:p>
        </p:txBody>
      </p:sp>
      <p:sp>
        <p:nvSpPr>
          <p:cNvPr id="7" name="Прямоугольник 6"/>
          <p:cNvSpPr/>
          <p:nvPr/>
        </p:nvSpPr>
        <p:spPr>
          <a:xfrm>
            <a:off x="288000" y="629647"/>
            <a:ext cx="8640000"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eaLnBrk="0" hangingPunct="0"/>
            <a:r>
              <a:rPr lang="ru-RU" sz="1600" b="1" dirty="0" smtClean="0">
                <a:solidFill>
                  <a:srgbClr val="C00000"/>
                </a:solidFill>
                <a:latin typeface="Arial" pitchFamily="34" charset="0"/>
                <a:ea typeface="Calibri" pitchFamily="34" charset="0"/>
                <a:cs typeface="Arial" pitchFamily="34" charset="0"/>
              </a:rPr>
              <a:t>ОРГАНИЗАЦИЯ</a:t>
            </a:r>
            <a:r>
              <a:rPr lang="ru-RU" sz="1600" dirty="0" smtClean="0">
                <a:solidFill>
                  <a:prstClr val="black"/>
                </a:solidFill>
                <a:latin typeface="Arial" pitchFamily="34" charset="0"/>
                <a:ea typeface="Calibri" pitchFamily="34" charset="0"/>
                <a:cs typeface="Arial" pitchFamily="34" charset="0"/>
              </a:rPr>
              <a:t> – контроль сроков обучения путем ведения реестра (не реже 1 раза в 5 лет; вновь назначенные в течение 1 года) – направление заявки на обучение в ИО ВО </a:t>
            </a:r>
            <a:endParaRPr lang="ru-RU" sz="1600" dirty="0" smtClean="0">
              <a:solidFill>
                <a:prstClr val="black"/>
              </a:solidFill>
              <a:latin typeface="Arial" pitchFamily="34" charset="0"/>
              <a:cs typeface="Arial" pitchFamily="34" charset="0"/>
            </a:endParaRPr>
          </a:p>
        </p:txBody>
      </p:sp>
      <p:sp>
        <p:nvSpPr>
          <p:cNvPr id="8" name="Прямоугольник 7"/>
          <p:cNvSpPr/>
          <p:nvPr/>
        </p:nvSpPr>
        <p:spPr>
          <a:xfrm>
            <a:off x="785786" y="2791423"/>
            <a:ext cx="7786742" cy="338554"/>
          </a:xfrm>
          <a:prstGeom prst="rect">
            <a:avLst/>
          </a:prstGeom>
        </p:spPr>
        <p:txBody>
          <a:bodyPr wrap="square">
            <a:spAutoFit/>
          </a:bodyPr>
          <a:lstStyle/>
          <a:p>
            <a:pPr algn="ctr"/>
            <a:r>
              <a:rPr lang="ru-RU" sz="1600" dirty="0" smtClean="0">
                <a:latin typeface="Arial" pitchFamily="34" charset="0"/>
                <a:cs typeface="Arial" pitchFamily="34" charset="0"/>
              </a:rPr>
              <a:t>начало учебного (календарного) года</a:t>
            </a:r>
            <a:endParaRPr lang="ru-RU" sz="1600" dirty="0">
              <a:latin typeface="Arial" pitchFamily="34" charset="0"/>
              <a:cs typeface="Arial" pitchFamily="34" charset="0"/>
            </a:endParaRPr>
          </a:p>
        </p:txBody>
      </p:sp>
      <p:cxnSp>
        <p:nvCxnSpPr>
          <p:cNvPr id="10" name="Прямая со стрелкой 9"/>
          <p:cNvCxnSpPr>
            <a:stCxn id="7" idx="2"/>
            <a:endCxn id="6" idx="0"/>
          </p:cNvCxnSpPr>
          <p:nvPr/>
        </p:nvCxnSpPr>
        <p:spPr>
          <a:xfrm rot="5400000">
            <a:off x="4367427" y="1454995"/>
            <a:ext cx="481147"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a:stCxn id="5" idx="2"/>
            <a:endCxn id="4" idx="0"/>
          </p:cNvCxnSpPr>
          <p:nvPr/>
        </p:nvCxnSpPr>
        <p:spPr>
          <a:xfrm rot="5400000">
            <a:off x="4309119" y="4013633"/>
            <a:ext cx="597763"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Прямая со стрелкой 15"/>
          <p:cNvCxnSpPr>
            <a:stCxn id="4" idx="2"/>
            <a:endCxn id="3" idx="0"/>
          </p:cNvCxnSpPr>
          <p:nvPr/>
        </p:nvCxnSpPr>
        <p:spPr>
          <a:xfrm rot="5400000">
            <a:off x="4400322" y="5351190"/>
            <a:ext cx="415357"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5092"/>
            <a:ext cx="8358246" cy="1569660"/>
          </a:xfrm>
          <a:prstGeom prst="rect">
            <a:avLst/>
          </a:prstGeom>
          <a:solidFill>
            <a:schemeClr val="accent5">
              <a:lumMod val="20000"/>
              <a:lumOff val="80000"/>
            </a:schemeClr>
          </a:solidFill>
        </p:spPr>
        <p:txBody>
          <a:bodyPr wrap="square">
            <a:spAutoFit/>
          </a:bodyPr>
          <a:lstStyle/>
          <a:p>
            <a:pPr algn="ctr"/>
            <a:endParaRPr lang="ru-RU" b="1" dirty="0" smtClean="0">
              <a:latin typeface="Arial" pitchFamily="34" charset="0"/>
              <a:cs typeface="Arial" pitchFamily="34" charset="0"/>
            </a:endParaRPr>
          </a:p>
          <a:p>
            <a:pPr algn="ctr"/>
            <a:r>
              <a:rPr lang="ru-RU" b="1" dirty="0" smtClean="0">
                <a:latin typeface="Arial" pitchFamily="34" charset="0"/>
                <a:cs typeface="Arial" pitchFamily="34" charset="0"/>
              </a:rPr>
              <a:t>Организация подготовки в области ГО защиты от ЧС </a:t>
            </a:r>
          </a:p>
          <a:p>
            <a:pPr algn="ctr"/>
            <a:r>
              <a:rPr lang="ru-RU" b="1" dirty="0" smtClean="0">
                <a:latin typeface="Arial" pitchFamily="34" charset="0"/>
                <a:cs typeface="Arial" pitchFamily="34" charset="0"/>
              </a:rPr>
              <a:t>работников организации (работающее население)</a:t>
            </a:r>
          </a:p>
          <a:p>
            <a:pPr algn="ct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
            <a:ext cx="9144000" cy="369332"/>
          </a:xfrm>
          <a:prstGeom prst="rect">
            <a:avLst/>
          </a:prstGeom>
        </p:spPr>
        <p:txBody>
          <a:bodyPr wrap="square">
            <a:spAutoFit/>
          </a:bodyPr>
          <a:lstStyle/>
          <a:p>
            <a:pPr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Постановление Правительства РФ от 02.11.2000 № 841 – Формы подготовки </a:t>
            </a:r>
            <a:endParaRPr lang="ru-RU" sz="1800" dirty="0">
              <a:solidFill>
                <a:srgbClr val="0033CC"/>
              </a:solidFill>
            </a:endParaRPr>
          </a:p>
        </p:txBody>
      </p:sp>
      <p:sp>
        <p:nvSpPr>
          <p:cNvPr id="3" name="Прямоугольник 2"/>
          <p:cNvSpPr/>
          <p:nvPr/>
        </p:nvSpPr>
        <p:spPr>
          <a:xfrm>
            <a:off x="-32" y="3988362"/>
            <a:ext cx="9144000" cy="369332"/>
          </a:xfrm>
          <a:prstGeom prst="rect">
            <a:avLst/>
          </a:prstGeom>
        </p:spPr>
        <p:txBody>
          <a:bodyPr wrap="square">
            <a:spAutoFit/>
          </a:bodyPr>
          <a:lstStyle/>
          <a:p>
            <a:pPr lvl="0"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Постановление Правительства РФ от 18.09.2020 № 1485 – Положение </a:t>
            </a:r>
            <a:endParaRPr lang="ru-RU" sz="1800" dirty="0">
              <a:solidFill>
                <a:srgbClr val="0033CC"/>
              </a:solidFill>
            </a:endParaRPr>
          </a:p>
        </p:txBody>
      </p:sp>
      <p:sp>
        <p:nvSpPr>
          <p:cNvPr id="4" name="Прямоугольник 3"/>
          <p:cNvSpPr/>
          <p:nvPr/>
        </p:nvSpPr>
        <p:spPr>
          <a:xfrm>
            <a:off x="72594" y="361117"/>
            <a:ext cx="9000000" cy="3416320"/>
          </a:xfrm>
          <a:prstGeom prst="rect">
            <a:avLst/>
          </a:prstGeom>
        </p:spPr>
        <p:txBody>
          <a:bodyPr wrap="square">
            <a:spAutoFit/>
          </a:bodyPr>
          <a:lstStyle/>
          <a:p>
            <a:pPr indent="457200" algn="just"/>
            <a:r>
              <a:rPr lang="ru-RU" sz="1800" dirty="0" smtClean="0">
                <a:latin typeface="Arial" pitchFamily="34" charset="0"/>
                <a:cs typeface="Arial" pitchFamily="34" charset="0"/>
              </a:rPr>
              <a:t>4. </a:t>
            </a:r>
            <a:r>
              <a:rPr lang="ru-RU" sz="1800" b="1" dirty="0" smtClean="0">
                <a:latin typeface="Arial" pitchFamily="34" charset="0"/>
                <a:cs typeface="Arial" pitchFamily="34" charset="0"/>
              </a:rPr>
              <a:t>Работающее население  </a:t>
            </a:r>
            <a:r>
              <a:rPr lang="ru-RU" sz="1800" i="1" dirty="0" smtClean="0">
                <a:latin typeface="Arial" pitchFamily="34" charset="0"/>
                <a:cs typeface="Arial" pitchFamily="34" charset="0"/>
              </a:rPr>
              <a:t>(физические лица, вступившие в трудовые отношения с работодателем)</a:t>
            </a:r>
            <a:r>
              <a:rPr lang="ru-RU" sz="1800" dirty="0" smtClean="0">
                <a:latin typeface="Arial" pitchFamily="34" charset="0"/>
                <a:cs typeface="Arial" pitchFamily="34" charset="0"/>
              </a:rPr>
              <a:t>:</a:t>
            </a:r>
          </a:p>
          <a:p>
            <a:pPr indent="457200" algn="just"/>
            <a:r>
              <a:rPr lang="ru-RU" sz="1800" dirty="0" smtClean="0">
                <a:latin typeface="Arial" pitchFamily="34" charset="0"/>
                <a:cs typeface="Arial" pitchFamily="34" charset="0"/>
              </a:rPr>
              <a:t>а) утратил силу с 1 сентября 2023 г. - Постановление Правительства России от 21 января 2023 г. N 51 </a:t>
            </a:r>
            <a:r>
              <a:rPr lang="ru-RU" sz="1800" i="1" dirty="0" smtClean="0">
                <a:solidFill>
                  <a:schemeClr val="accent6">
                    <a:lumMod val="50000"/>
                  </a:schemeClr>
                </a:solidFill>
                <a:latin typeface="Arial" pitchFamily="34" charset="0"/>
                <a:cs typeface="Arial" pitchFamily="34" charset="0"/>
              </a:rPr>
              <a:t>(отменено курсовое обучение)</a:t>
            </a:r>
          </a:p>
          <a:p>
            <a:pPr indent="457200" algn="just"/>
            <a:r>
              <a:rPr lang="ru-RU" sz="1800" dirty="0" smtClean="0">
                <a:latin typeface="Arial" pitchFamily="34" charset="0"/>
                <a:cs typeface="Arial" pitchFamily="34" charset="0"/>
              </a:rPr>
              <a:t>а.1) </a:t>
            </a:r>
            <a:r>
              <a:rPr lang="ru-RU" sz="1800" u="sng" dirty="0" smtClean="0">
                <a:latin typeface="Arial" pitchFamily="34" charset="0"/>
                <a:cs typeface="Arial" pitchFamily="34" charset="0"/>
              </a:rPr>
              <a:t>прохождение вводного инструктажа по гражданской обороне по месту работы</a:t>
            </a:r>
            <a:r>
              <a:rPr lang="ru-RU" sz="1800" dirty="0" smtClean="0">
                <a:latin typeface="Arial" pitchFamily="34" charset="0"/>
                <a:cs typeface="Arial" pitchFamily="34" charset="0"/>
              </a:rPr>
              <a:t>; </a:t>
            </a:r>
            <a:r>
              <a:rPr lang="ru-RU" sz="1800" i="1" dirty="0" smtClean="0">
                <a:solidFill>
                  <a:schemeClr val="accent6">
                    <a:lumMod val="50000"/>
                  </a:schemeClr>
                </a:solidFill>
                <a:latin typeface="Arial" pitchFamily="34" charset="0"/>
                <a:cs typeface="Arial" pitchFamily="34" charset="0"/>
              </a:rPr>
              <a:t>(в течение первого месяца их работы)</a:t>
            </a:r>
          </a:p>
          <a:p>
            <a:pPr indent="457200" algn="just"/>
            <a:r>
              <a:rPr lang="ru-RU" sz="1800" dirty="0" smtClean="0">
                <a:latin typeface="Arial" pitchFamily="34" charset="0"/>
                <a:cs typeface="Arial" pitchFamily="34" charset="0"/>
              </a:rPr>
              <a:t>б) участие в учениях, тренировках и других плановых мероприятиях по гражданской обороне, в том числе посещение консультаций, лекций, демонстраций учебных фильмов;</a:t>
            </a:r>
          </a:p>
          <a:p>
            <a:pPr indent="457200" algn="just"/>
            <a:r>
              <a:rPr lang="ru-RU" sz="1800" dirty="0" smtClean="0">
                <a:latin typeface="Arial" pitchFamily="34" charset="0"/>
                <a:cs typeface="Arial" pitchFamily="34" charset="0"/>
              </a:rPr>
              <a:t>в) самостоятельное изучение способов защиты от опасностей, возникающих </a:t>
            </a:r>
            <a:r>
              <a:rPr lang="ru-RU" sz="1800" i="1" strike="sngStrike" dirty="0" smtClean="0">
                <a:solidFill>
                  <a:srgbClr val="C00000"/>
                </a:solidFill>
                <a:latin typeface="Arial" pitchFamily="34" charset="0"/>
                <a:cs typeface="Arial" pitchFamily="34" charset="0"/>
              </a:rPr>
              <a:t>при военных конфликтах или вследствие этих </a:t>
            </a:r>
            <a:r>
              <a:rPr lang="ru-RU" sz="1800" i="1" strike="sngStrike" dirty="0" smtClean="0">
                <a:solidFill>
                  <a:srgbClr val="C00000"/>
                </a:solidFill>
                <a:latin typeface="Arial" pitchFamily="34" charset="0"/>
                <a:cs typeface="Arial" pitchFamily="34" charset="0"/>
              </a:rPr>
              <a:t>конфликтов</a:t>
            </a:r>
            <a:r>
              <a:rPr lang="ru-RU" sz="1800" dirty="0" smtClean="0">
                <a:latin typeface="Arial" pitchFamily="34" charset="0"/>
                <a:cs typeface="Arial" pitchFamily="34" charset="0"/>
              </a:rPr>
              <a:t> </a:t>
            </a:r>
            <a:r>
              <a:rPr lang="ru-RU" sz="1800" i="1" dirty="0" smtClean="0">
                <a:solidFill>
                  <a:srgbClr val="008000"/>
                </a:solidFill>
                <a:latin typeface="Arial" pitchFamily="34" charset="0"/>
                <a:cs typeface="Arial" pitchFamily="34" charset="0"/>
              </a:rPr>
              <a:t>в период мобилизации, в период действия военного положения, в военное </a:t>
            </a:r>
            <a:r>
              <a:rPr lang="ru-RU" sz="1800" i="1" dirty="0" smtClean="0">
                <a:solidFill>
                  <a:srgbClr val="008000"/>
                </a:solidFill>
                <a:latin typeface="Arial" pitchFamily="34" charset="0"/>
                <a:cs typeface="Arial" pitchFamily="34" charset="0"/>
              </a:rPr>
              <a:t>время</a:t>
            </a:r>
            <a:r>
              <a:rPr lang="ru-RU" sz="1800" dirty="0" smtClean="0">
                <a:latin typeface="Arial" pitchFamily="34" charset="0"/>
                <a:cs typeface="Arial" pitchFamily="34" charset="0"/>
              </a:rPr>
              <a:t>.</a:t>
            </a:r>
            <a:endParaRPr lang="ru-RU" sz="1800" dirty="0">
              <a:latin typeface="Arial" pitchFamily="34" charset="0"/>
              <a:cs typeface="Arial" pitchFamily="34" charset="0"/>
            </a:endParaRPr>
          </a:p>
        </p:txBody>
      </p:sp>
      <p:sp>
        <p:nvSpPr>
          <p:cNvPr id="5" name="Прямоугольник 4"/>
          <p:cNvSpPr/>
          <p:nvPr/>
        </p:nvSpPr>
        <p:spPr>
          <a:xfrm>
            <a:off x="71438" y="4326633"/>
            <a:ext cx="9001156" cy="2031325"/>
          </a:xfrm>
          <a:prstGeom prst="rect">
            <a:avLst/>
          </a:prstGeom>
        </p:spPr>
        <p:txBody>
          <a:bodyPr wrap="square">
            <a:spAutoFit/>
          </a:bodyPr>
          <a:lstStyle/>
          <a:p>
            <a:pPr indent="457200" algn="just"/>
            <a:r>
              <a:rPr lang="ru-RU" sz="1800" dirty="0" smtClean="0">
                <a:latin typeface="Arial" pitchFamily="34" charset="0"/>
                <a:cs typeface="Arial" pitchFamily="34" charset="0"/>
              </a:rPr>
              <a:t>4. Подготовка населения в области защиты от чрезвычайных ситуаций предусматривает:</a:t>
            </a:r>
          </a:p>
          <a:p>
            <a:pPr indent="457200" algn="just"/>
            <a:r>
              <a:rPr lang="ru-RU" sz="1800" dirty="0" smtClean="0">
                <a:latin typeface="Arial" pitchFamily="34" charset="0"/>
                <a:cs typeface="Arial" pitchFamily="34" charset="0"/>
              </a:rPr>
              <a:t>а) </a:t>
            </a:r>
            <a:r>
              <a:rPr lang="ru-RU" sz="1800" b="1" dirty="0" smtClean="0">
                <a:latin typeface="Arial" pitchFamily="34" charset="0"/>
                <a:cs typeface="Arial" pitchFamily="34" charset="0"/>
              </a:rPr>
              <a:t>для физических лиц, состоящих в трудовых отношениях с работодателем</a:t>
            </a:r>
            <a:r>
              <a:rPr lang="ru-RU" sz="1800" dirty="0" smtClean="0">
                <a:latin typeface="Arial" pitchFamily="34" charset="0"/>
                <a:cs typeface="Arial" pitchFamily="34" charset="0"/>
              </a:rPr>
              <a:t>, - </a:t>
            </a:r>
            <a:r>
              <a:rPr lang="ru-RU" sz="1800" u="sng" dirty="0" smtClean="0">
                <a:latin typeface="Arial" pitchFamily="34" charset="0"/>
                <a:cs typeface="Arial" pitchFamily="34" charset="0"/>
              </a:rPr>
              <a:t>инструктаж по действиям в чрезвычайных ситуациях не реже одного раза в год и при приеме на работу в течение первого месяца работы</a:t>
            </a:r>
            <a:r>
              <a:rPr lang="ru-RU" sz="1800" dirty="0" smtClean="0">
                <a:latin typeface="Arial" pitchFamily="34" charset="0"/>
                <a:cs typeface="Arial" pitchFamily="34" charset="0"/>
              </a:rPr>
              <a:t>, самостоятельное изучение порядка действий в чрезвычайных ситуациях, участие в учениях и тренировках;</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216024" y="-24"/>
            <a:ext cx="8748464" cy="6934206"/>
          </a:xfrm>
        </p:spPr>
        <p:txBody>
          <a:bodyPr wrap="square">
            <a:spAutoFit/>
          </a:bodyPr>
          <a:lstStyle/>
          <a:p>
            <a:pPr marL="0" indent="360000" algn="ctr" eaLnBrk="1" fontAlgn="auto" hangingPunct="1">
              <a:lnSpc>
                <a:spcPct val="90000"/>
              </a:lnSpc>
              <a:spcBef>
                <a:spcPts val="0"/>
              </a:spcBef>
              <a:spcAft>
                <a:spcPts val="0"/>
              </a:spcAft>
              <a:buClr>
                <a:schemeClr val="accent3"/>
              </a:buClr>
              <a:buFont typeface="Wingdings 2" pitchFamily="18" charset="2"/>
              <a:buNone/>
              <a:defRPr/>
            </a:pPr>
            <a:r>
              <a:rPr lang="ru-RU" sz="2000" b="1" dirty="0" smtClean="0">
                <a:solidFill>
                  <a:srgbClr val="C00000"/>
                </a:solidFill>
                <a:latin typeface="Arial" pitchFamily="34" charset="0"/>
                <a:cs typeface="Arial" pitchFamily="34" charset="0"/>
              </a:rPr>
              <a:t>Федеральный закон от 12.02.1998 г. № 28-ФЗ</a:t>
            </a:r>
          </a:p>
          <a:p>
            <a:pPr marL="0" indent="360000" algn="ctr" eaLnBrk="1" fontAlgn="auto" hangingPunct="1">
              <a:lnSpc>
                <a:spcPct val="90000"/>
              </a:lnSpc>
              <a:spcBef>
                <a:spcPts val="0"/>
              </a:spcBef>
              <a:spcAft>
                <a:spcPts val="0"/>
              </a:spcAft>
              <a:buClr>
                <a:schemeClr val="accent3"/>
              </a:buClr>
              <a:buFontTx/>
              <a:buNone/>
              <a:defRPr/>
            </a:pPr>
            <a:r>
              <a:rPr lang="ru-RU" sz="2000" b="1" dirty="0" smtClean="0">
                <a:solidFill>
                  <a:srgbClr val="C00000"/>
                </a:solidFill>
                <a:latin typeface="Arial" pitchFamily="34" charset="0"/>
                <a:cs typeface="Arial" pitchFamily="34" charset="0"/>
              </a:rPr>
              <a:t> «О гражданской обороне»</a:t>
            </a:r>
          </a:p>
          <a:p>
            <a:pPr marL="0" indent="360000" algn="just" eaLnBrk="1" fontAlgn="auto" hangingPunct="1">
              <a:lnSpc>
                <a:spcPct val="90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pitchFamily="34" charset="0"/>
                <a:cs typeface="Arial" pitchFamily="34" charset="0"/>
              </a:rPr>
              <a:t>Ст</a:t>
            </a:r>
            <a:r>
              <a:rPr lang="ru-RU" sz="1800" b="1" dirty="0" smtClean="0">
                <a:solidFill>
                  <a:srgbClr val="7030A0"/>
                </a:solidFill>
                <a:latin typeface="Arial" pitchFamily="34" charset="0"/>
                <a:cs typeface="Arial" pitchFamily="34" charset="0"/>
              </a:rPr>
              <a:t>. 2.</a:t>
            </a:r>
            <a:r>
              <a:rPr lang="ru-RU" sz="1800" b="1" dirty="0" smtClean="0">
                <a:latin typeface="Arial" pitchFamily="34" charset="0"/>
                <a:cs typeface="Arial" pitchFamily="34" charset="0"/>
              </a:rPr>
              <a:t> Основными задачами в области ГО являются:</a:t>
            </a:r>
          </a:p>
          <a:p>
            <a:pPr marL="0" indent="360000" algn="just" eaLnBrk="1" fontAlgn="auto" hangingPunct="1">
              <a:lnSpc>
                <a:spcPct val="90000"/>
              </a:lnSpc>
              <a:spcBef>
                <a:spcPts val="0"/>
              </a:spcBef>
              <a:spcAft>
                <a:spcPts val="0"/>
              </a:spcAft>
              <a:buClr>
                <a:schemeClr val="accent3"/>
              </a:buClr>
              <a:buFontTx/>
              <a:buNone/>
              <a:defRPr/>
            </a:pPr>
            <a:r>
              <a:rPr lang="ru-RU" sz="1800" b="1" dirty="0" smtClean="0">
                <a:latin typeface="Arial" pitchFamily="34" charset="0"/>
                <a:cs typeface="Arial" pitchFamily="34" charset="0"/>
              </a:rPr>
              <a:t>- </a:t>
            </a:r>
            <a:r>
              <a:rPr lang="ru-RU" sz="1800" b="1" u="sng" dirty="0" smtClean="0">
                <a:latin typeface="Arial" pitchFamily="34" charset="0"/>
                <a:cs typeface="Arial" pitchFamily="34" charset="0"/>
              </a:rPr>
              <a:t>подготовка </a:t>
            </a:r>
            <a:r>
              <a:rPr lang="ru-RU" sz="1800" b="1" u="sng" dirty="0" smtClean="0">
                <a:latin typeface="Arial" pitchFamily="34" charset="0"/>
                <a:cs typeface="Arial" pitchFamily="34" charset="0"/>
              </a:rPr>
              <a:t>населения в области ГО;</a:t>
            </a:r>
          </a:p>
          <a:p>
            <a:pPr marL="0" indent="360000" algn="just" eaLnBrk="1" fontAlgn="auto" hangingPunct="1">
              <a:lnSpc>
                <a:spcPct val="90000"/>
              </a:lnSpc>
              <a:spcBef>
                <a:spcPts val="0"/>
              </a:spcBef>
              <a:spcAft>
                <a:spcPts val="0"/>
              </a:spcAft>
              <a:buClr>
                <a:schemeClr val="accent3"/>
              </a:buClr>
              <a:buNone/>
              <a:defRPr/>
            </a:pPr>
            <a:r>
              <a:rPr lang="ru-RU" sz="1600" b="1" i="1" dirty="0" smtClean="0">
                <a:solidFill>
                  <a:srgbClr val="C00000"/>
                </a:solidFill>
                <a:latin typeface="Arial" pitchFamily="34" charset="0"/>
                <a:cs typeface="Arial" pitchFamily="34" charset="0"/>
              </a:rPr>
              <a:t>Подготовка </a:t>
            </a:r>
            <a:r>
              <a:rPr lang="ru-RU" sz="1600" b="1" i="1" dirty="0" smtClean="0">
                <a:solidFill>
                  <a:srgbClr val="C00000"/>
                </a:solidFill>
                <a:latin typeface="Arial" pitchFamily="34" charset="0"/>
                <a:cs typeface="Arial" pitchFamily="34" charset="0"/>
              </a:rPr>
              <a:t>населения в области ГО </a:t>
            </a:r>
            <a:r>
              <a:rPr lang="ru-RU" sz="1600" b="1" i="1" dirty="0" smtClean="0">
                <a:latin typeface="Arial" pitchFamily="34" charset="0"/>
                <a:cs typeface="Arial" pitchFamily="34" charset="0"/>
              </a:rPr>
              <a:t>- система мероприятий по обучению населения действиям в случае угрозы возникновения и возникновения опасностей </a:t>
            </a:r>
            <a:r>
              <a:rPr lang="ru-RU" sz="1600" b="1" i="1" strike="sngStrike" dirty="0" smtClean="0">
                <a:solidFill>
                  <a:schemeClr val="accent6">
                    <a:lumMod val="50000"/>
                  </a:schemeClr>
                </a:solidFill>
                <a:latin typeface="Arial" pitchFamily="34" charset="0"/>
                <a:cs typeface="Arial" pitchFamily="34" charset="0"/>
              </a:rPr>
              <a:t>при военных конфликтах или вследствие этих конфликтов, а также при ЧС природного и техногенного </a:t>
            </a:r>
            <a:r>
              <a:rPr lang="ru-RU" sz="1600" b="1" i="1" strike="sngStrike" dirty="0" smtClean="0">
                <a:solidFill>
                  <a:schemeClr val="accent6">
                    <a:lumMod val="50000"/>
                  </a:schemeClr>
                </a:solidFill>
                <a:latin typeface="Arial" pitchFamily="34" charset="0"/>
                <a:cs typeface="Arial" pitchFamily="34" charset="0"/>
              </a:rPr>
              <a:t>характера</a:t>
            </a:r>
          </a:p>
          <a:p>
            <a:pPr marL="0" indent="360000" algn="just">
              <a:lnSpc>
                <a:spcPct val="90000"/>
              </a:lnSpc>
              <a:spcBef>
                <a:spcPts val="0"/>
              </a:spcBef>
              <a:buClr>
                <a:schemeClr val="accent3"/>
              </a:buClr>
              <a:buNone/>
              <a:defRPr/>
            </a:pPr>
            <a:r>
              <a:rPr lang="ru-RU" sz="1600" b="1" i="1" dirty="0" smtClean="0">
                <a:solidFill>
                  <a:srgbClr val="0033CC"/>
                </a:solidFill>
                <a:latin typeface="Arial" pitchFamily="34" charset="0"/>
                <a:cs typeface="Arial" pitchFamily="34" charset="0"/>
              </a:rPr>
              <a:t>с 20.01.2026 </a:t>
            </a:r>
            <a:r>
              <a:rPr lang="ru-RU" sz="1600" b="1" i="1" dirty="0" smtClean="0">
                <a:latin typeface="Arial" pitchFamily="34" charset="0"/>
                <a:cs typeface="Arial" pitchFamily="34" charset="0"/>
              </a:rPr>
              <a:t>- система </a:t>
            </a:r>
            <a:r>
              <a:rPr lang="ru-RU" sz="1600" b="1" i="1" dirty="0" smtClean="0">
                <a:latin typeface="Arial" pitchFamily="34" charset="0"/>
                <a:cs typeface="Arial" pitchFamily="34" charset="0"/>
              </a:rPr>
              <a:t>мероприятий по обучению населения действиям в случае угрозы возникновения и возникновения опасностей </a:t>
            </a:r>
            <a:r>
              <a:rPr lang="ru-RU" sz="1600" b="1" i="1" dirty="0" smtClean="0">
                <a:solidFill>
                  <a:srgbClr val="0033CC"/>
                </a:solidFill>
                <a:latin typeface="Arial" pitchFamily="34" charset="0"/>
                <a:cs typeface="Arial" pitchFamily="34" charset="0"/>
              </a:rPr>
              <a:t>в период мобилизации, в период действия военного положения, в военное время</a:t>
            </a:r>
            <a:endParaRPr lang="ru-RU" sz="1600" b="1" i="1" dirty="0" smtClean="0">
              <a:solidFill>
                <a:srgbClr val="0033CC"/>
              </a:solidFill>
              <a:latin typeface="Arial" pitchFamily="34" charset="0"/>
              <a:cs typeface="Arial" pitchFamily="34" charset="0"/>
            </a:endParaRPr>
          </a:p>
          <a:p>
            <a:pPr marL="0" indent="360000" algn="just" eaLnBrk="1" fontAlgn="auto" hangingPunct="1">
              <a:lnSpc>
                <a:spcPct val="90000"/>
              </a:lnSpc>
              <a:spcBef>
                <a:spcPts val="0"/>
              </a:spcBef>
              <a:spcAft>
                <a:spcPts val="0"/>
              </a:spcAft>
              <a:buClr>
                <a:schemeClr val="accent3"/>
              </a:buClr>
              <a:buNone/>
              <a:defRPr/>
            </a:pPr>
            <a:endParaRPr lang="ru-RU" sz="1800" b="1" i="1" dirty="0" smtClean="0">
              <a:latin typeface="Arial" pitchFamily="34" charset="0"/>
              <a:cs typeface="Arial" pitchFamily="34" charset="0"/>
            </a:endParaRPr>
          </a:p>
          <a:p>
            <a:pPr marL="0" indent="360000" algn="just" eaLnBrk="1" fontAlgn="auto" hangingPunct="1">
              <a:lnSpc>
                <a:spcPct val="90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pitchFamily="34" charset="0"/>
                <a:cs typeface="Arial" pitchFamily="34" charset="0"/>
              </a:rPr>
              <a:t>Ст. 6. </a:t>
            </a:r>
            <a:r>
              <a:rPr lang="ru-RU" sz="1800" b="1" dirty="0" smtClean="0">
                <a:latin typeface="Arial" pitchFamily="34" charset="0"/>
                <a:cs typeface="Arial" pitchFamily="34" charset="0"/>
              </a:rPr>
              <a:t>Полномочия </a:t>
            </a:r>
            <a:r>
              <a:rPr lang="ru-RU" sz="1800" b="1" dirty="0" smtClean="0">
                <a:solidFill>
                  <a:srgbClr val="0040A8"/>
                </a:solidFill>
                <a:latin typeface="Arial" pitchFamily="34" charset="0"/>
                <a:cs typeface="Arial" pitchFamily="34" charset="0"/>
              </a:rPr>
              <a:t>Правительства РФ</a:t>
            </a:r>
            <a:r>
              <a:rPr lang="ru-RU" sz="1800" b="1" dirty="0" smtClean="0">
                <a:latin typeface="Arial" pitchFamily="34" charset="0"/>
                <a:cs typeface="Arial" pitchFamily="34" charset="0"/>
              </a:rPr>
              <a:t>:</a:t>
            </a:r>
          </a:p>
          <a:p>
            <a:pPr marL="0" indent="360000" algn="just" eaLnBrk="1" fontAlgn="auto" hangingPunct="1">
              <a:lnSpc>
                <a:spcPct val="90000"/>
              </a:lnSpc>
              <a:spcBef>
                <a:spcPts val="0"/>
              </a:spcBef>
              <a:spcAft>
                <a:spcPts val="0"/>
              </a:spcAft>
              <a:buClr>
                <a:schemeClr val="accent3"/>
              </a:buClr>
              <a:buFontTx/>
              <a:buNone/>
              <a:defRPr/>
            </a:pPr>
            <a:r>
              <a:rPr lang="ru-RU" sz="1800" b="1" dirty="0" smtClean="0">
                <a:latin typeface="Arial" pitchFamily="34" charset="0"/>
                <a:cs typeface="Arial" pitchFamily="34" charset="0"/>
              </a:rPr>
              <a:t>- </a:t>
            </a:r>
            <a:r>
              <a:rPr lang="ru-RU" sz="1800" b="1" i="1" u="sng" dirty="0" smtClean="0">
                <a:latin typeface="Arial" pitchFamily="34" charset="0"/>
                <a:cs typeface="Arial" pitchFamily="34" charset="0"/>
              </a:rPr>
              <a:t>определяет порядок подготовки населения в области ГО</a:t>
            </a:r>
            <a:r>
              <a:rPr lang="ru-RU" sz="1800" b="1" dirty="0" smtClean="0">
                <a:latin typeface="Arial" pitchFamily="34" charset="0"/>
                <a:cs typeface="Arial" pitchFamily="34" charset="0"/>
              </a:rPr>
              <a:t>;</a:t>
            </a:r>
          </a:p>
          <a:p>
            <a:pPr marL="0" indent="360000" algn="just" eaLnBrk="1" fontAlgn="auto" hangingPunct="1">
              <a:lnSpc>
                <a:spcPct val="90000"/>
              </a:lnSpc>
              <a:spcBef>
                <a:spcPts val="0"/>
              </a:spcBef>
              <a:spcAft>
                <a:spcPts val="0"/>
              </a:spcAft>
              <a:buClr>
                <a:schemeClr val="accent3"/>
              </a:buClr>
              <a:buFontTx/>
              <a:buNone/>
              <a:defRPr/>
            </a:pPr>
            <a:endParaRPr lang="ru-RU" sz="1800" b="1" dirty="0" smtClean="0">
              <a:latin typeface="Arial" pitchFamily="34" charset="0"/>
              <a:cs typeface="Arial" pitchFamily="34" charset="0"/>
            </a:endParaRPr>
          </a:p>
          <a:p>
            <a:pPr marL="0" indent="360000" algn="just" eaLnBrk="1" fontAlgn="auto" hangingPunct="1">
              <a:lnSpc>
                <a:spcPct val="90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pitchFamily="34" charset="0"/>
                <a:cs typeface="Arial" pitchFamily="34" charset="0"/>
              </a:rPr>
              <a:t>Ст. 8. </a:t>
            </a:r>
            <a:r>
              <a:rPr lang="ru-RU" sz="1800" b="1" dirty="0" smtClean="0">
                <a:latin typeface="Arial" pitchFamily="34" charset="0"/>
                <a:cs typeface="Arial" pitchFamily="34" charset="0"/>
              </a:rPr>
              <a:t>Полномочия органов государственной власти субъектов РФ  и органов местного самоуправления в области ГО.</a:t>
            </a:r>
          </a:p>
          <a:p>
            <a:pPr marL="0" indent="360000" algn="just" eaLnBrk="1" fontAlgn="auto" hangingPunct="1">
              <a:lnSpc>
                <a:spcPct val="90000"/>
              </a:lnSpc>
              <a:spcBef>
                <a:spcPts val="0"/>
              </a:spcBef>
              <a:spcAft>
                <a:spcPts val="0"/>
              </a:spcAft>
              <a:buClr>
                <a:schemeClr val="accent3"/>
              </a:buClr>
              <a:buFontTx/>
              <a:buNone/>
              <a:defRPr/>
            </a:pPr>
            <a:r>
              <a:rPr lang="ru-RU" sz="1800" b="1" dirty="0" smtClean="0">
                <a:latin typeface="Arial" pitchFamily="34" charset="0"/>
                <a:cs typeface="Arial" pitchFamily="34" charset="0"/>
              </a:rPr>
              <a:t>1. </a:t>
            </a:r>
            <a:r>
              <a:rPr lang="ru-RU" sz="1800" b="1" dirty="0" smtClean="0">
                <a:solidFill>
                  <a:srgbClr val="0040A8"/>
                </a:solidFill>
                <a:latin typeface="Arial" pitchFamily="34" charset="0"/>
                <a:cs typeface="Arial" pitchFamily="34" charset="0"/>
              </a:rPr>
              <a:t>Органы государственной власти субъектов РФ</a:t>
            </a:r>
            <a:r>
              <a:rPr lang="ru-RU" sz="1800" b="1" dirty="0" smtClean="0">
                <a:latin typeface="Arial" pitchFamily="34" charset="0"/>
                <a:cs typeface="Arial" pitchFamily="34" charset="0"/>
              </a:rPr>
              <a:t>:</a:t>
            </a:r>
          </a:p>
          <a:p>
            <a:pPr marL="0" indent="360000" algn="just" eaLnBrk="1" fontAlgn="auto" hangingPunct="1">
              <a:lnSpc>
                <a:spcPct val="90000"/>
              </a:lnSpc>
              <a:spcBef>
                <a:spcPts val="0"/>
              </a:spcBef>
              <a:spcAft>
                <a:spcPts val="0"/>
              </a:spcAft>
              <a:buClr>
                <a:schemeClr val="accent3"/>
              </a:buClr>
              <a:buFont typeface="Wingdings 2" pitchFamily="18" charset="2"/>
              <a:buNone/>
              <a:defRPr/>
            </a:pPr>
            <a:r>
              <a:rPr lang="ru-RU" sz="1800" b="1" i="1" u="sng" dirty="0" smtClean="0">
                <a:latin typeface="Arial" pitchFamily="34" charset="0"/>
                <a:cs typeface="Arial" pitchFamily="34" charset="0"/>
              </a:rPr>
              <a:t>- организуют подготовку населения в области ГО</a:t>
            </a:r>
            <a:r>
              <a:rPr lang="ru-RU" sz="1800" b="1" dirty="0" smtClean="0">
                <a:latin typeface="Arial" pitchFamily="34" charset="0"/>
                <a:cs typeface="Arial" pitchFamily="34" charset="0"/>
              </a:rPr>
              <a:t>. </a:t>
            </a:r>
          </a:p>
          <a:p>
            <a:pPr marL="0" indent="360000" algn="just" eaLnBrk="1" fontAlgn="auto" hangingPunct="1">
              <a:lnSpc>
                <a:spcPct val="90000"/>
              </a:lnSpc>
              <a:spcBef>
                <a:spcPts val="0"/>
              </a:spcBef>
              <a:spcAft>
                <a:spcPts val="0"/>
              </a:spcAft>
              <a:buClr>
                <a:schemeClr val="accent3"/>
              </a:buClr>
              <a:buFontTx/>
              <a:buNone/>
              <a:defRPr/>
            </a:pPr>
            <a:r>
              <a:rPr lang="ru-RU" sz="1800" b="1" dirty="0" smtClean="0">
                <a:latin typeface="Arial" pitchFamily="34" charset="0"/>
                <a:cs typeface="Arial" pitchFamily="34" charset="0"/>
              </a:rPr>
              <a:t>2. </a:t>
            </a:r>
            <a:r>
              <a:rPr lang="ru-RU" sz="1800" b="1" dirty="0" smtClean="0">
                <a:solidFill>
                  <a:srgbClr val="0040A8"/>
                </a:solidFill>
                <a:latin typeface="Arial" pitchFamily="34" charset="0"/>
                <a:cs typeface="Arial" pitchFamily="34" charset="0"/>
              </a:rPr>
              <a:t>Органы местного самоуправления </a:t>
            </a:r>
            <a:r>
              <a:rPr lang="ru-RU" sz="1800" b="1" dirty="0" smtClean="0">
                <a:latin typeface="Arial" pitchFamily="34" charset="0"/>
                <a:cs typeface="Arial" pitchFamily="34" charset="0"/>
              </a:rPr>
              <a:t>самостоятельно в пределах границ муниципальных образований:</a:t>
            </a:r>
          </a:p>
          <a:p>
            <a:pPr marL="0" indent="360000" algn="just" eaLnBrk="1" fontAlgn="auto" hangingPunct="1">
              <a:lnSpc>
                <a:spcPct val="90000"/>
              </a:lnSpc>
              <a:spcBef>
                <a:spcPts val="0"/>
              </a:spcBef>
              <a:spcAft>
                <a:spcPts val="0"/>
              </a:spcAft>
              <a:buClr>
                <a:schemeClr val="accent3"/>
              </a:buClr>
              <a:buFont typeface="Wingdings 2" pitchFamily="18" charset="2"/>
              <a:buNone/>
              <a:defRPr/>
            </a:pPr>
            <a:r>
              <a:rPr lang="ru-RU" sz="1800" b="1" i="1" u="sng" dirty="0" smtClean="0">
                <a:latin typeface="Arial" pitchFamily="34" charset="0"/>
                <a:cs typeface="Arial" pitchFamily="34" charset="0"/>
              </a:rPr>
              <a:t> - проводят подготовку населения в области ГО.</a:t>
            </a:r>
          </a:p>
          <a:p>
            <a:pPr marL="0" indent="360000" algn="just" eaLnBrk="1" fontAlgn="auto" hangingPunct="1">
              <a:lnSpc>
                <a:spcPct val="90000"/>
              </a:lnSpc>
              <a:spcBef>
                <a:spcPts val="0"/>
              </a:spcBef>
              <a:spcAft>
                <a:spcPts val="0"/>
              </a:spcAft>
              <a:buClr>
                <a:schemeClr val="accent3"/>
              </a:buClr>
              <a:buFontTx/>
              <a:buNone/>
              <a:defRPr/>
            </a:pPr>
            <a:endParaRPr lang="ru-RU" sz="1800" b="1" dirty="0" smtClean="0">
              <a:latin typeface="Arial" pitchFamily="34" charset="0"/>
              <a:cs typeface="Arial" pitchFamily="34" charset="0"/>
            </a:endParaRPr>
          </a:p>
          <a:p>
            <a:pPr marL="0" indent="360000" algn="just" eaLnBrk="1" fontAlgn="auto" hangingPunct="1">
              <a:lnSpc>
                <a:spcPct val="90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pitchFamily="34" charset="0"/>
                <a:cs typeface="Arial" pitchFamily="34" charset="0"/>
              </a:rPr>
              <a:t>Ст. 9. </a:t>
            </a:r>
            <a:r>
              <a:rPr lang="ru-RU" sz="1800" b="1" dirty="0" smtClean="0">
                <a:latin typeface="Arial" pitchFamily="34" charset="0"/>
                <a:cs typeface="Arial" pitchFamily="34" charset="0"/>
              </a:rPr>
              <a:t>Полномочия </a:t>
            </a:r>
            <a:r>
              <a:rPr lang="ru-RU" sz="1800" b="1" dirty="0" smtClean="0">
                <a:solidFill>
                  <a:srgbClr val="0040A8"/>
                </a:solidFill>
                <a:latin typeface="Arial" pitchFamily="34" charset="0"/>
                <a:cs typeface="Arial" pitchFamily="34" charset="0"/>
              </a:rPr>
              <a:t>организаций </a:t>
            </a:r>
            <a:r>
              <a:rPr lang="ru-RU" sz="1800" b="1" dirty="0" smtClean="0">
                <a:latin typeface="Arial" pitchFamily="34" charset="0"/>
                <a:cs typeface="Arial" pitchFamily="34" charset="0"/>
              </a:rPr>
              <a:t>в области ГО:</a:t>
            </a:r>
          </a:p>
          <a:p>
            <a:pPr marL="0" indent="360000" algn="just" eaLnBrk="1" fontAlgn="auto" hangingPunct="1">
              <a:lnSpc>
                <a:spcPct val="90000"/>
              </a:lnSpc>
              <a:spcBef>
                <a:spcPts val="0"/>
              </a:spcBef>
              <a:spcAft>
                <a:spcPts val="0"/>
              </a:spcAft>
              <a:buClr>
                <a:schemeClr val="accent3"/>
              </a:buClr>
              <a:buFontTx/>
              <a:buNone/>
              <a:defRPr/>
            </a:pPr>
            <a:r>
              <a:rPr lang="ru-RU" sz="1800" b="1" dirty="0" smtClean="0">
                <a:latin typeface="Arial" pitchFamily="34" charset="0"/>
                <a:cs typeface="Arial" pitchFamily="34" charset="0"/>
              </a:rPr>
              <a:t>- </a:t>
            </a:r>
            <a:r>
              <a:rPr lang="ru-RU" sz="1800" b="1" i="1" u="sng" dirty="0" smtClean="0">
                <a:latin typeface="Arial" pitchFamily="34" charset="0"/>
                <a:cs typeface="Arial" pitchFamily="34" charset="0"/>
              </a:rPr>
              <a:t>осуществляют подготовку своих работников в области ГО.</a:t>
            </a:r>
          </a:p>
          <a:p>
            <a:pPr marL="0" indent="360000" algn="just" eaLnBrk="1" fontAlgn="auto" hangingPunct="1">
              <a:lnSpc>
                <a:spcPct val="90000"/>
              </a:lnSpc>
              <a:spcBef>
                <a:spcPts val="0"/>
              </a:spcBef>
              <a:spcAft>
                <a:spcPts val="0"/>
              </a:spcAft>
              <a:buClr>
                <a:schemeClr val="accent3"/>
              </a:buClr>
              <a:buFontTx/>
              <a:buNone/>
              <a:defRPr/>
            </a:pPr>
            <a:endParaRPr lang="ru-RU" sz="1800" b="1" dirty="0" smtClean="0">
              <a:latin typeface="Arial" pitchFamily="34" charset="0"/>
              <a:cs typeface="Arial" pitchFamily="34" charset="0"/>
            </a:endParaRPr>
          </a:p>
          <a:p>
            <a:pPr marL="0" indent="360000" algn="just" eaLnBrk="1" fontAlgn="auto" hangingPunct="1">
              <a:lnSpc>
                <a:spcPct val="90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pitchFamily="34" charset="0"/>
                <a:cs typeface="Arial" pitchFamily="34" charset="0"/>
              </a:rPr>
              <a:t>Ст. 10.  </a:t>
            </a:r>
            <a:r>
              <a:rPr lang="ru-RU" sz="1800" b="1" dirty="0" smtClean="0">
                <a:latin typeface="Arial" pitchFamily="34" charset="0"/>
                <a:cs typeface="Arial" pitchFamily="34" charset="0"/>
              </a:rPr>
              <a:t>Права и обязанности </a:t>
            </a:r>
            <a:r>
              <a:rPr lang="ru-RU" sz="1800" b="1" dirty="0" smtClean="0">
                <a:solidFill>
                  <a:srgbClr val="0040A8"/>
                </a:solidFill>
                <a:latin typeface="Arial" pitchFamily="34" charset="0"/>
                <a:cs typeface="Arial" pitchFamily="34" charset="0"/>
              </a:rPr>
              <a:t>граждан</a:t>
            </a:r>
            <a:r>
              <a:rPr lang="ru-RU" sz="1800" b="1" dirty="0" smtClean="0">
                <a:latin typeface="Arial" pitchFamily="34" charset="0"/>
                <a:cs typeface="Arial" pitchFamily="34" charset="0"/>
              </a:rPr>
              <a:t> РФ в области ГО:</a:t>
            </a:r>
          </a:p>
          <a:p>
            <a:pPr marL="0" indent="360000" algn="just" eaLnBrk="1" fontAlgn="auto" hangingPunct="1">
              <a:lnSpc>
                <a:spcPct val="90000"/>
              </a:lnSpc>
              <a:spcBef>
                <a:spcPts val="0"/>
              </a:spcBef>
              <a:spcAft>
                <a:spcPts val="0"/>
              </a:spcAft>
              <a:buClr>
                <a:schemeClr val="accent3"/>
              </a:buClr>
              <a:buFontTx/>
              <a:buNone/>
              <a:defRPr/>
            </a:pPr>
            <a:r>
              <a:rPr lang="ru-RU" sz="1800" b="1" i="1" u="sng" dirty="0" smtClean="0">
                <a:latin typeface="Arial" pitchFamily="34" charset="0"/>
                <a:cs typeface="Arial" pitchFamily="34" charset="0"/>
              </a:rPr>
              <a:t>- проходят подготовку в области ГО.</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a:stCxn id="3" idx="2"/>
            <a:endCxn id="7" idx="0"/>
          </p:cNvCxnSpPr>
          <p:nvPr/>
        </p:nvCxnSpPr>
        <p:spPr>
          <a:xfrm rot="5400000">
            <a:off x="6542546" y="1814126"/>
            <a:ext cx="740096" cy="1588"/>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a:stCxn id="2" idx="2"/>
            <a:endCxn id="5" idx="0"/>
          </p:cNvCxnSpPr>
          <p:nvPr/>
        </p:nvCxnSpPr>
        <p:spPr>
          <a:xfrm rot="5400000">
            <a:off x="1969358" y="1814126"/>
            <a:ext cx="740096" cy="1588"/>
          </a:xfrm>
          <a:prstGeom prst="line">
            <a:avLst/>
          </a:prstGeom>
        </p:spPr>
        <p:style>
          <a:lnRef idx="3">
            <a:schemeClr val="dk1"/>
          </a:lnRef>
          <a:fillRef idx="0">
            <a:schemeClr val="dk1"/>
          </a:fillRef>
          <a:effectRef idx="2">
            <a:schemeClr val="dk1"/>
          </a:effectRef>
          <a:fontRef idx="minor">
            <a:schemeClr val="tx1"/>
          </a:fontRef>
        </p:style>
      </p:cxnSp>
      <p:sp>
        <p:nvSpPr>
          <p:cNvPr id="2" name="Прямоугольник 1"/>
          <p:cNvSpPr/>
          <p:nvPr/>
        </p:nvSpPr>
        <p:spPr>
          <a:xfrm>
            <a:off x="71406" y="36000"/>
            <a:ext cx="4536000" cy="1408078"/>
          </a:xfrm>
          <a:prstGeom prst="rect">
            <a:avLst/>
          </a:prstGeom>
          <a:solidFill>
            <a:schemeClr val="accent2">
              <a:lumMod val="20000"/>
              <a:lumOff val="80000"/>
            </a:schemeClr>
          </a:solidFill>
          <a:ln>
            <a:solidFill>
              <a:schemeClr val="accent1"/>
            </a:solidFill>
          </a:ln>
        </p:spPr>
        <p:txBody>
          <a:bodyPr>
            <a:spAutoFit/>
          </a:bodyPr>
          <a:lstStyle/>
          <a:p>
            <a:pPr algn="ctr">
              <a:lnSpc>
                <a:spcPct val="95000"/>
              </a:lnSpc>
            </a:pPr>
            <a:r>
              <a:rPr lang="ru-RU" sz="1800" b="1" dirty="0" smtClean="0">
                <a:latin typeface="Arial" pitchFamily="34" charset="0"/>
                <a:cs typeface="Arial" pitchFamily="34" charset="0"/>
              </a:rPr>
              <a:t>Письмо МЧС России </a:t>
            </a:r>
          </a:p>
          <a:p>
            <a:pPr algn="ctr">
              <a:lnSpc>
                <a:spcPct val="95000"/>
              </a:lnSpc>
            </a:pPr>
            <a:r>
              <a:rPr lang="ru-RU" sz="1800" b="1" dirty="0" smtClean="0">
                <a:latin typeface="Arial" pitchFamily="34" charset="0"/>
                <a:cs typeface="Arial" pitchFamily="34" charset="0"/>
              </a:rPr>
              <a:t>от 27.02.2020 № 11-7-605</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«О примерном порядке реализации вводного инструктажа по гражданской обороне»</a:t>
            </a:r>
            <a:endParaRPr lang="ru-RU" sz="1800" b="1" dirty="0">
              <a:latin typeface="Arial" pitchFamily="34" charset="0"/>
              <a:cs typeface="Arial" pitchFamily="34" charset="0"/>
            </a:endParaRPr>
          </a:p>
        </p:txBody>
      </p:sp>
      <p:sp>
        <p:nvSpPr>
          <p:cNvPr id="3" name="Прямоугольник 2"/>
          <p:cNvSpPr/>
          <p:nvPr/>
        </p:nvSpPr>
        <p:spPr>
          <a:xfrm>
            <a:off x="4752594" y="36000"/>
            <a:ext cx="4320000" cy="1408078"/>
          </a:xfrm>
          <a:prstGeom prst="rect">
            <a:avLst/>
          </a:prstGeom>
          <a:solidFill>
            <a:schemeClr val="accent5">
              <a:lumMod val="20000"/>
              <a:lumOff val="80000"/>
            </a:schemeClr>
          </a:solidFill>
          <a:ln>
            <a:solidFill>
              <a:schemeClr val="accent1"/>
            </a:solidFill>
          </a:ln>
        </p:spPr>
        <p:txBody>
          <a:bodyPr>
            <a:spAutoFit/>
          </a:bodyPr>
          <a:lstStyle/>
          <a:p>
            <a:pPr algn="ctr">
              <a:lnSpc>
                <a:spcPct val="95000"/>
              </a:lnSpc>
            </a:pPr>
            <a:r>
              <a:rPr lang="ru-RU" sz="1800" b="1" dirty="0" smtClean="0">
                <a:latin typeface="Arial" pitchFamily="34" charset="0"/>
                <a:cs typeface="Arial" pitchFamily="34" charset="0"/>
              </a:rPr>
              <a:t>Письмо МЧС России </a:t>
            </a:r>
          </a:p>
          <a:p>
            <a:pPr algn="ctr">
              <a:lnSpc>
                <a:spcPct val="95000"/>
              </a:lnSpc>
            </a:pPr>
            <a:r>
              <a:rPr lang="ru-RU" sz="1800" b="1" dirty="0" smtClean="0">
                <a:latin typeface="Arial" pitchFamily="34" charset="0"/>
                <a:cs typeface="Arial" pitchFamily="34" charset="0"/>
              </a:rPr>
              <a:t>от 27.10.2020 № ИВ-11-85 </a:t>
            </a:r>
          </a:p>
          <a:p>
            <a:pPr algn="ctr">
              <a:lnSpc>
                <a:spcPct val="95000"/>
              </a:lnSpc>
            </a:pPr>
            <a:r>
              <a:rPr lang="ru-RU" sz="1800" b="1" dirty="0" smtClean="0">
                <a:latin typeface="Arial" pitchFamily="34" charset="0"/>
                <a:cs typeface="Arial" pitchFamily="34" charset="0"/>
              </a:rPr>
              <a:t>«О примерном порядке реализации инструктажа по действиям в чрезвычайных ситуациях»</a:t>
            </a:r>
            <a:endParaRPr lang="ru-RU" sz="1800" b="1" dirty="0">
              <a:latin typeface="Arial" pitchFamily="34" charset="0"/>
              <a:cs typeface="Arial" pitchFamily="34" charset="0"/>
            </a:endParaRPr>
          </a:p>
        </p:txBody>
      </p:sp>
      <p:sp>
        <p:nvSpPr>
          <p:cNvPr id="4" name="Прямоугольник 3"/>
          <p:cNvSpPr/>
          <p:nvPr/>
        </p:nvSpPr>
        <p:spPr>
          <a:xfrm>
            <a:off x="71438" y="1500174"/>
            <a:ext cx="4536000" cy="618631"/>
          </a:xfrm>
          <a:prstGeom prst="rect">
            <a:avLst/>
          </a:prstGeom>
          <a:solidFill>
            <a:schemeClr val="accent2">
              <a:lumMod val="20000"/>
              <a:lumOff val="80000"/>
            </a:schemeClr>
          </a:solidFill>
          <a:ln>
            <a:solidFill>
              <a:schemeClr val="accent1"/>
            </a:solidFill>
          </a:ln>
        </p:spPr>
        <p:txBody>
          <a:bodyPr>
            <a:spAutoFit/>
          </a:bodyPr>
          <a:lstStyle/>
          <a:p>
            <a:pPr algn="ctr">
              <a:lnSpc>
                <a:spcPct val="95000"/>
              </a:lnSpc>
            </a:pPr>
            <a:r>
              <a:rPr lang="ru-RU" sz="1800" dirty="0" smtClean="0">
                <a:latin typeface="Arial" pitchFamily="34" charset="0"/>
                <a:cs typeface="Arial" pitchFamily="34" charset="0"/>
              </a:rPr>
              <a:t>Примерная программа вводного инструктажа по ГО</a:t>
            </a:r>
            <a:endParaRPr lang="ru-RU" sz="1800" dirty="0">
              <a:latin typeface="Arial" pitchFamily="34" charset="0"/>
              <a:cs typeface="Arial" pitchFamily="34" charset="0"/>
            </a:endParaRPr>
          </a:p>
        </p:txBody>
      </p:sp>
      <p:sp>
        <p:nvSpPr>
          <p:cNvPr id="5" name="Прямоугольник 4"/>
          <p:cNvSpPr/>
          <p:nvPr/>
        </p:nvSpPr>
        <p:spPr>
          <a:xfrm>
            <a:off x="71406" y="2184174"/>
            <a:ext cx="4536000" cy="618631"/>
          </a:xfrm>
          <a:prstGeom prst="rect">
            <a:avLst/>
          </a:prstGeom>
          <a:solidFill>
            <a:schemeClr val="accent2">
              <a:lumMod val="20000"/>
              <a:lumOff val="80000"/>
            </a:schemeClr>
          </a:solidFill>
          <a:ln>
            <a:solidFill>
              <a:schemeClr val="accent1"/>
            </a:solidFill>
          </a:ln>
        </p:spPr>
        <p:txBody>
          <a:bodyPr wrap="square">
            <a:spAutoFit/>
          </a:bodyPr>
          <a:lstStyle/>
          <a:p>
            <a:pPr algn="ctr">
              <a:lnSpc>
                <a:spcPct val="95000"/>
              </a:lnSpc>
            </a:pPr>
            <a:r>
              <a:rPr lang="ru-RU" sz="1800" dirty="0" smtClean="0">
                <a:latin typeface="Arial" pitchFamily="34" charset="0"/>
                <a:cs typeface="Arial" pitchFamily="34" charset="0"/>
              </a:rPr>
              <a:t>Типовая форма журнала учета проведения вводного инструктажа по ГО </a:t>
            </a:r>
            <a:endParaRPr lang="ru-RU" sz="1800" dirty="0">
              <a:latin typeface="Arial" pitchFamily="34" charset="0"/>
              <a:cs typeface="Arial" pitchFamily="34" charset="0"/>
            </a:endParaRPr>
          </a:p>
        </p:txBody>
      </p:sp>
      <p:sp>
        <p:nvSpPr>
          <p:cNvPr id="6" name="Прямоугольник 5"/>
          <p:cNvSpPr/>
          <p:nvPr/>
        </p:nvSpPr>
        <p:spPr>
          <a:xfrm>
            <a:off x="4752594" y="1500174"/>
            <a:ext cx="4320000" cy="618631"/>
          </a:xfrm>
          <a:prstGeom prst="rect">
            <a:avLst/>
          </a:prstGeom>
          <a:solidFill>
            <a:schemeClr val="accent5">
              <a:lumMod val="20000"/>
              <a:lumOff val="80000"/>
            </a:schemeClr>
          </a:solidFill>
          <a:ln>
            <a:solidFill>
              <a:schemeClr val="accent1"/>
            </a:solidFill>
          </a:ln>
        </p:spPr>
        <p:txBody>
          <a:bodyPr>
            <a:spAutoFit/>
          </a:bodyPr>
          <a:lstStyle/>
          <a:p>
            <a:pPr algn="ctr">
              <a:lnSpc>
                <a:spcPct val="95000"/>
              </a:lnSpc>
            </a:pPr>
            <a:r>
              <a:rPr lang="ru-RU" sz="1800" dirty="0" smtClean="0">
                <a:latin typeface="Arial" pitchFamily="34" charset="0"/>
                <a:cs typeface="Arial" pitchFamily="34" charset="0"/>
              </a:rPr>
              <a:t>Примерная программа инструктажа по ЧС</a:t>
            </a:r>
            <a:endParaRPr lang="ru-RU" sz="1800" dirty="0">
              <a:latin typeface="Arial" pitchFamily="34" charset="0"/>
              <a:cs typeface="Arial" pitchFamily="34" charset="0"/>
            </a:endParaRPr>
          </a:p>
        </p:txBody>
      </p:sp>
      <p:sp>
        <p:nvSpPr>
          <p:cNvPr id="7" name="Прямоугольник 6"/>
          <p:cNvSpPr/>
          <p:nvPr/>
        </p:nvSpPr>
        <p:spPr>
          <a:xfrm>
            <a:off x="4752594" y="2184174"/>
            <a:ext cx="4320000" cy="618631"/>
          </a:xfrm>
          <a:prstGeom prst="rect">
            <a:avLst/>
          </a:prstGeom>
          <a:solidFill>
            <a:schemeClr val="accent5">
              <a:lumMod val="20000"/>
              <a:lumOff val="80000"/>
            </a:schemeClr>
          </a:solidFill>
          <a:ln>
            <a:solidFill>
              <a:schemeClr val="accent1"/>
            </a:solidFill>
          </a:ln>
        </p:spPr>
        <p:txBody>
          <a:bodyPr>
            <a:spAutoFit/>
          </a:bodyPr>
          <a:lstStyle/>
          <a:p>
            <a:pPr algn="ctr">
              <a:lnSpc>
                <a:spcPct val="95000"/>
              </a:lnSpc>
            </a:pPr>
            <a:r>
              <a:rPr lang="ru-RU" sz="1800" dirty="0" smtClean="0">
                <a:latin typeface="Arial" pitchFamily="34" charset="0"/>
                <a:cs typeface="Arial" pitchFamily="34" charset="0"/>
              </a:rPr>
              <a:t>Типовая форма журнала учета проведения инструктажа по ЧС</a:t>
            </a:r>
            <a:endParaRPr lang="ru-RU" sz="1800" dirty="0">
              <a:latin typeface="Arial" pitchFamily="34" charset="0"/>
              <a:cs typeface="Arial" pitchFamily="34" charset="0"/>
            </a:endParaRPr>
          </a:p>
        </p:txBody>
      </p:sp>
      <p:sp>
        <p:nvSpPr>
          <p:cNvPr id="9" name="Прямоугольник 8"/>
          <p:cNvSpPr/>
          <p:nvPr/>
        </p:nvSpPr>
        <p:spPr>
          <a:xfrm>
            <a:off x="71406" y="2919755"/>
            <a:ext cx="9000000" cy="2723823"/>
          </a:xfrm>
          <a:prstGeom prst="rect">
            <a:avLst/>
          </a:prstGeom>
          <a:solidFill>
            <a:schemeClr val="accent3">
              <a:lumMod val="40000"/>
              <a:lumOff val="60000"/>
            </a:schemeClr>
          </a:solidFill>
          <a:ln>
            <a:solidFill>
              <a:schemeClr val="accent1"/>
            </a:solidFill>
          </a:ln>
        </p:spPr>
        <p:txBody>
          <a:bodyPr wrap="square">
            <a:spAutoFit/>
          </a:bodyPr>
          <a:lstStyle/>
          <a:p>
            <a:pPr algn="ctr">
              <a:lnSpc>
                <a:spcPct val="95000"/>
              </a:lnSpc>
            </a:pPr>
            <a:r>
              <a:rPr lang="ru-RU" sz="1800" b="1" dirty="0" smtClean="0">
                <a:latin typeface="Arial" pitchFamily="34" charset="0"/>
                <a:cs typeface="Arial" pitchFamily="34" charset="0"/>
              </a:rPr>
              <a:t>Письмо МЧС России от 05.02.2021 № М-11-184 «О направлении информации» </a:t>
            </a:r>
          </a:p>
          <a:p>
            <a:pPr indent="360000" algn="just">
              <a:lnSpc>
                <a:spcPct val="95000"/>
              </a:lnSpc>
            </a:pPr>
            <a:r>
              <a:rPr lang="ru-RU" sz="1800" dirty="0" smtClean="0">
                <a:latin typeface="Arial" pitchFamily="34" charset="0"/>
                <a:cs typeface="Arial" pitchFamily="34" charset="0"/>
              </a:rPr>
              <a:t>Рекомендуется совмещать вводный инструктаж по ГО с инструктажем по действиям в ЧС, проводимым при приеме на работу. Также допустимо проведение инструктажей по единой программе.</a:t>
            </a:r>
          </a:p>
          <a:p>
            <a:pPr indent="360000" algn="just">
              <a:lnSpc>
                <a:spcPct val="95000"/>
              </a:lnSpc>
            </a:pPr>
            <a:r>
              <a:rPr lang="ru-RU" sz="1800" dirty="0" smtClean="0">
                <a:latin typeface="Arial" pitchFamily="34" charset="0"/>
                <a:cs typeface="Arial" pitchFamily="34" charset="0"/>
              </a:rPr>
              <a:t>Вместе с тем, в случае ведения единого журнала учета, целесообразно сбор росписей инструктора и инструктируемых лиц оформлять по каждому виду инструктажа раздельно:</a:t>
            </a:r>
          </a:p>
          <a:p>
            <a:pPr indent="360000" algn="just">
              <a:lnSpc>
                <a:spcPct val="95000"/>
              </a:lnSpc>
            </a:pPr>
            <a:r>
              <a:rPr lang="ru-RU" sz="1800" dirty="0" smtClean="0">
                <a:latin typeface="Arial" pitchFamily="34" charset="0"/>
                <a:cs typeface="Arial" pitchFamily="34" charset="0"/>
              </a:rPr>
              <a:t>- вводный инструктаж по </a:t>
            </a:r>
            <a:r>
              <a:rPr lang="ru-RU" sz="1800" dirty="0" smtClean="0">
                <a:latin typeface="Arial" pitchFamily="34" charset="0"/>
                <a:cs typeface="Arial" pitchFamily="34" charset="0"/>
              </a:rPr>
              <a:t>ГО при приеме на </a:t>
            </a:r>
            <a:r>
              <a:rPr lang="ru-RU" sz="1800" dirty="0" smtClean="0">
                <a:latin typeface="Arial" pitchFamily="34" charset="0"/>
                <a:cs typeface="Arial" pitchFamily="34" charset="0"/>
              </a:rPr>
              <a:t>работу;</a:t>
            </a:r>
            <a:endParaRPr lang="ru-RU" sz="1800" dirty="0" smtClean="0">
              <a:latin typeface="Arial" pitchFamily="34" charset="0"/>
              <a:cs typeface="Arial" pitchFamily="34" charset="0"/>
            </a:endParaRPr>
          </a:p>
          <a:p>
            <a:pPr indent="360000">
              <a:lnSpc>
                <a:spcPct val="95000"/>
              </a:lnSpc>
            </a:pPr>
            <a:r>
              <a:rPr lang="ru-RU" sz="1800" dirty="0" smtClean="0">
                <a:latin typeface="Arial" pitchFamily="34" charset="0"/>
                <a:cs typeface="Arial" pitchFamily="34" charset="0"/>
              </a:rPr>
              <a:t>- инструктаж по действиям в ЧС при приеме на </a:t>
            </a:r>
            <a:r>
              <a:rPr lang="ru-RU" sz="1800" dirty="0" smtClean="0">
                <a:latin typeface="Arial" pitchFamily="34" charset="0"/>
                <a:cs typeface="Arial" pitchFamily="34" charset="0"/>
              </a:rPr>
              <a:t>работу;</a:t>
            </a:r>
            <a:endParaRPr lang="ru-RU" sz="1800" dirty="0" smtClean="0">
              <a:latin typeface="Arial" pitchFamily="34" charset="0"/>
              <a:cs typeface="Arial" pitchFamily="34" charset="0"/>
            </a:endParaRPr>
          </a:p>
          <a:p>
            <a:pPr indent="360000">
              <a:lnSpc>
                <a:spcPct val="95000"/>
              </a:lnSpc>
            </a:pPr>
            <a:r>
              <a:rPr lang="ru-RU" sz="1800" dirty="0" smtClean="0">
                <a:latin typeface="Arial" pitchFamily="34" charset="0"/>
                <a:cs typeface="Arial" pitchFamily="34" charset="0"/>
              </a:rPr>
              <a:t>- инструктаж по действиям в ЧС, проводимый не реже одного раза в год.</a:t>
            </a:r>
            <a:endParaRPr lang="ru-RU" sz="1800" b="1" dirty="0">
              <a:latin typeface="Arial" pitchFamily="34" charset="0"/>
              <a:cs typeface="Arial" pitchFamily="34" charset="0"/>
            </a:endParaRPr>
          </a:p>
        </p:txBody>
      </p:sp>
      <p:sp>
        <p:nvSpPr>
          <p:cNvPr id="16" name="Скругленный прямоугольник 15"/>
          <p:cNvSpPr/>
          <p:nvPr/>
        </p:nvSpPr>
        <p:spPr>
          <a:xfrm>
            <a:off x="2143108" y="5857892"/>
            <a:ext cx="6929454" cy="837676"/>
          </a:xfrm>
          <a:prstGeom prst="roundRect">
            <a:avLst/>
          </a:prstGeom>
          <a:ln/>
        </p:spPr>
        <p:style>
          <a:lnRef idx="2">
            <a:schemeClr val="accent2"/>
          </a:lnRef>
          <a:fillRef idx="1">
            <a:schemeClr val="lt1"/>
          </a:fillRef>
          <a:effectRef idx="0">
            <a:schemeClr val="accent2"/>
          </a:effectRef>
          <a:fontRef idx="minor">
            <a:schemeClr val="dk1"/>
          </a:fontRef>
        </p:style>
        <p:txBody>
          <a:bodyPr anchor="ctr">
            <a:spAutoFit/>
          </a:bodyPr>
          <a:lstStyle/>
          <a:p>
            <a:pPr indent="180975">
              <a:lnSpc>
                <a:spcPct val="90000"/>
              </a:lnSpc>
              <a:spcBef>
                <a:spcPts val="0"/>
              </a:spcBef>
              <a:spcAft>
                <a:spcPts val="0"/>
              </a:spcAft>
              <a:buClr>
                <a:srgbClr val="C00000"/>
              </a:buClr>
              <a:buFont typeface="Arial" panose="020B0604020202020204" pitchFamily="34" charset="0"/>
              <a:buChar char="•"/>
              <a:defRPr/>
            </a:pPr>
            <a:r>
              <a:rPr lang="ru-RU" sz="1600" b="1" dirty="0">
                <a:solidFill>
                  <a:schemeClr val="tx1"/>
                </a:solidFill>
                <a:latin typeface="Arial" pitchFamily="34" charset="0"/>
                <a:cs typeface="Arial" pitchFamily="34" charset="0"/>
              </a:rPr>
              <a:t>Назначение ответственного лица</a:t>
            </a:r>
          </a:p>
          <a:p>
            <a:pPr indent="180975">
              <a:lnSpc>
                <a:spcPct val="90000"/>
              </a:lnSpc>
              <a:spcBef>
                <a:spcPts val="0"/>
              </a:spcBef>
              <a:spcAft>
                <a:spcPts val="0"/>
              </a:spcAft>
              <a:buClr>
                <a:srgbClr val="C00000"/>
              </a:buClr>
              <a:buFont typeface="Arial" panose="020B0604020202020204" pitchFamily="34" charset="0"/>
              <a:buChar char="•"/>
              <a:defRPr/>
            </a:pPr>
            <a:r>
              <a:rPr lang="ru-RU" sz="1600" b="1" dirty="0">
                <a:solidFill>
                  <a:schemeClr val="tx1"/>
                </a:solidFill>
                <a:latin typeface="Arial" pitchFamily="34" charset="0"/>
                <a:cs typeface="Arial" pitchFamily="34" charset="0"/>
              </a:rPr>
              <a:t>Утверждение программы проведения </a:t>
            </a:r>
            <a:r>
              <a:rPr lang="ru-RU" sz="1600" b="1" dirty="0" smtClean="0">
                <a:solidFill>
                  <a:schemeClr val="tx1"/>
                </a:solidFill>
                <a:latin typeface="Arial" pitchFamily="34" charset="0"/>
                <a:cs typeface="Arial" pitchFamily="34" charset="0"/>
              </a:rPr>
              <a:t>инструктажа</a:t>
            </a:r>
            <a:endParaRPr lang="ru-RU" sz="1600" b="1" dirty="0">
              <a:solidFill>
                <a:schemeClr val="tx1"/>
              </a:solidFill>
              <a:latin typeface="Arial" pitchFamily="34" charset="0"/>
              <a:cs typeface="Arial" pitchFamily="34" charset="0"/>
            </a:endParaRPr>
          </a:p>
          <a:p>
            <a:pPr indent="180975">
              <a:lnSpc>
                <a:spcPct val="90000"/>
              </a:lnSpc>
              <a:spcBef>
                <a:spcPts val="0"/>
              </a:spcBef>
              <a:spcAft>
                <a:spcPts val="0"/>
              </a:spcAft>
              <a:buClr>
                <a:srgbClr val="C00000"/>
              </a:buClr>
              <a:buFont typeface="Arial" panose="020B0604020202020204" pitchFamily="34" charset="0"/>
              <a:buChar char="•"/>
              <a:defRPr/>
            </a:pPr>
            <a:r>
              <a:rPr lang="ru-RU" sz="1600" b="1" dirty="0">
                <a:solidFill>
                  <a:schemeClr val="tx1"/>
                </a:solidFill>
                <a:latin typeface="Arial" pitchFamily="34" charset="0"/>
                <a:cs typeface="Arial" pitchFamily="34" charset="0"/>
              </a:rPr>
              <a:t>Утверждение формы журнала учета </a:t>
            </a:r>
            <a:r>
              <a:rPr lang="ru-RU" sz="1600" b="1" dirty="0" smtClean="0">
                <a:solidFill>
                  <a:schemeClr val="tx1"/>
                </a:solidFill>
                <a:latin typeface="Arial" pitchFamily="34" charset="0"/>
                <a:cs typeface="Arial" pitchFamily="34" charset="0"/>
              </a:rPr>
              <a:t>прохождения инструктажа </a:t>
            </a:r>
            <a:endParaRPr lang="ru-RU" sz="1600" b="1" dirty="0">
              <a:solidFill>
                <a:schemeClr val="tx1"/>
              </a:solidFill>
              <a:latin typeface="Arial" pitchFamily="34" charset="0"/>
              <a:cs typeface="Arial" pitchFamily="34" charset="0"/>
            </a:endParaRPr>
          </a:p>
        </p:txBody>
      </p:sp>
      <p:sp>
        <p:nvSpPr>
          <p:cNvPr id="17" name="Скругленный прямоугольник 16"/>
          <p:cNvSpPr/>
          <p:nvPr/>
        </p:nvSpPr>
        <p:spPr>
          <a:xfrm>
            <a:off x="50687" y="5857892"/>
            <a:ext cx="1735231" cy="8280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defRPr/>
            </a:pPr>
            <a:r>
              <a:rPr lang="ru-RU" sz="1600" b="1" dirty="0">
                <a:solidFill>
                  <a:schemeClr val="tx1"/>
                </a:solidFill>
                <a:latin typeface="Arial" pitchFamily="34" charset="0"/>
                <a:cs typeface="Arial" pitchFamily="34" charset="0"/>
              </a:rPr>
              <a:t>Приказ руководителя</a:t>
            </a:r>
          </a:p>
        </p:txBody>
      </p:sp>
      <p:sp>
        <p:nvSpPr>
          <p:cNvPr id="18" name="Стрелка вправо 17"/>
          <p:cNvSpPr/>
          <p:nvPr/>
        </p:nvSpPr>
        <p:spPr>
          <a:xfrm>
            <a:off x="1785918" y="6072206"/>
            <a:ext cx="360000" cy="428629"/>
          </a:xfrm>
          <a:prstGeom prst="rightArrow">
            <a:avLst>
              <a:gd name="adj1" fmla="val 50000"/>
              <a:gd name="adj2" fmla="val 55686"/>
            </a:avLst>
          </a:prstGeom>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defRPr/>
            </a:pPr>
            <a:endParaRPr lang="ru-RU" sz="1600">
              <a:latin typeface="Arial" pitchFamily="34" charset="0"/>
              <a:cs typeface="Arial" pitchFamily="34" charset="0"/>
            </a:endParaRPr>
          </a:p>
        </p:txBody>
      </p:sp>
      <p:sp>
        <p:nvSpPr>
          <p:cNvPr id="14" name="Прямоугольник 13"/>
          <p:cNvSpPr/>
          <p:nvPr/>
        </p:nvSpPr>
        <p:spPr>
          <a:xfrm>
            <a:off x="6643702" y="4643446"/>
            <a:ext cx="2428892" cy="584775"/>
          </a:xfrm>
          <a:prstGeom prst="rect">
            <a:avLst/>
          </a:prstGeom>
        </p:spPr>
        <p:txBody>
          <a:bodyPr wrap="square">
            <a:spAutoFit/>
          </a:bodyPr>
          <a:lstStyle/>
          <a:p>
            <a:pPr algn="ctr"/>
            <a:r>
              <a:rPr lang="ru-RU" sz="1600" dirty="0" smtClean="0">
                <a:latin typeface="Arial" pitchFamily="34" charset="0"/>
                <a:cs typeface="Arial" pitchFamily="34" charset="0"/>
              </a:rPr>
              <a:t>проводимый </a:t>
            </a:r>
            <a:r>
              <a:rPr lang="ru-RU" sz="1600" dirty="0" smtClean="0">
                <a:latin typeface="Arial" pitchFamily="34" charset="0"/>
                <a:cs typeface="Arial" pitchFamily="34" charset="0"/>
              </a:rPr>
              <a:t>в течение первого месяца работы</a:t>
            </a:r>
            <a:endParaRPr lang="ru-RU" sz="1600" dirty="0"/>
          </a:p>
        </p:txBody>
      </p:sp>
      <p:sp>
        <p:nvSpPr>
          <p:cNvPr id="15" name="Правая фигурная скобка 14"/>
          <p:cNvSpPr/>
          <p:nvPr/>
        </p:nvSpPr>
        <p:spPr>
          <a:xfrm>
            <a:off x="6429388" y="4746950"/>
            <a:ext cx="252000" cy="4680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06" y="77270"/>
            <a:ext cx="9001188" cy="5209118"/>
          </a:xfrm>
          <a:prstGeom prst="rect">
            <a:avLst/>
          </a:prstGeom>
        </p:spPr>
        <p:txBody>
          <a:bodyPr wrap="square">
            <a:spAutoFit/>
          </a:bodyPr>
          <a:lstStyle/>
          <a:p>
            <a:pPr algn="ctr">
              <a:lnSpc>
                <a:spcPct val="95000"/>
              </a:lnSpc>
            </a:pPr>
            <a:r>
              <a:rPr lang="ru-RU" sz="1800" b="1" dirty="0" smtClean="0">
                <a:solidFill>
                  <a:srgbClr val="0033CC"/>
                </a:solidFill>
                <a:latin typeface="Arial" pitchFamily="34" charset="0"/>
                <a:cs typeface="Arial" pitchFamily="34" charset="0"/>
              </a:rPr>
              <a:t>ПП РФ от 10.07.1999 N 782 «О создании (назначении) в организациях структурных подразделений (работников), уполномоченных на решение задач в области гражданской обороны»</a:t>
            </a:r>
          </a:p>
          <a:p>
            <a:pPr algn="ctr">
              <a:lnSpc>
                <a:spcPct val="95000"/>
              </a:lnSpc>
            </a:pPr>
            <a:endParaRPr lang="ru-RU" sz="800" b="1" dirty="0" smtClean="0">
              <a:latin typeface="Arial" pitchFamily="34" charset="0"/>
              <a:cs typeface="Arial" pitchFamily="34" charset="0"/>
            </a:endParaRPr>
          </a:p>
          <a:p>
            <a:pPr indent="452438" algn="just">
              <a:lnSpc>
                <a:spcPct val="95000"/>
              </a:lnSpc>
            </a:pPr>
            <a:r>
              <a:rPr lang="ru-RU" sz="1800" b="1" dirty="0" smtClean="0">
                <a:latin typeface="Arial" pitchFamily="34" charset="0"/>
                <a:cs typeface="Arial" pitchFamily="34" charset="0"/>
              </a:rPr>
              <a:t>п. 2. Положения: </a:t>
            </a:r>
            <a:r>
              <a:rPr lang="ru-RU" sz="1800" dirty="0" smtClean="0">
                <a:solidFill>
                  <a:srgbClr val="C00000"/>
                </a:solidFill>
                <a:latin typeface="Arial" pitchFamily="34" charset="0"/>
                <a:cs typeface="Arial" pitchFamily="34" charset="0"/>
              </a:rPr>
              <a:t>Структурные подразделения (работники) по ГО создаются (назначаются) в организациях независимо от их организационно-правовой формы с целью управления гражданской обороной в этих организациях</a:t>
            </a:r>
            <a:r>
              <a:rPr lang="ru-RU" sz="1800" dirty="0" smtClean="0">
                <a:latin typeface="Arial" pitchFamily="34" charset="0"/>
                <a:cs typeface="Arial" pitchFamily="34" charset="0"/>
              </a:rPr>
              <a:t>.</a:t>
            </a:r>
          </a:p>
          <a:p>
            <a:pPr indent="452438" algn="just">
              <a:lnSpc>
                <a:spcPct val="95000"/>
              </a:lnSpc>
            </a:pPr>
            <a:endParaRPr lang="ru-RU" sz="1800" b="1" dirty="0" smtClean="0">
              <a:latin typeface="Arial" pitchFamily="34" charset="0"/>
              <a:cs typeface="Arial" pitchFamily="34" charset="0"/>
            </a:endParaRPr>
          </a:p>
          <a:p>
            <a:pPr indent="452438" algn="just">
              <a:lnSpc>
                <a:spcPct val="95000"/>
              </a:lnSpc>
            </a:pPr>
            <a:r>
              <a:rPr lang="ru-RU" sz="1800" b="1" dirty="0" smtClean="0">
                <a:latin typeface="Arial" pitchFamily="34" charset="0"/>
                <a:cs typeface="Arial" pitchFamily="34" charset="0"/>
              </a:rPr>
              <a:t>п. 3 Положения</a:t>
            </a:r>
            <a:r>
              <a:rPr lang="ru-RU" sz="1800" b="1" dirty="0" smtClean="0">
                <a:latin typeface="Arial" pitchFamily="34" charset="0"/>
                <a:cs typeface="Arial" pitchFamily="34" charset="0"/>
              </a:rPr>
              <a:t>: </a:t>
            </a:r>
            <a:r>
              <a:rPr lang="ru-RU" sz="1800" dirty="0" smtClean="0">
                <a:latin typeface="Arial" pitchFamily="34" charset="0"/>
                <a:cs typeface="Arial" pitchFamily="34" charset="0"/>
              </a:rPr>
              <a:t>Создание </a:t>
            </a:r>
            <a:r>
              <a:rPr lang="ru-RU" sz="1800" dirty="0" smtClean="0">
                <a:latin typeface="Arial" pitchFamily="34" charset="0"/>
                <a:cs typeface="Arial" pitchFamily="34" charset="0"/>
              </a:rPr>
              <a:t>(назначение) в организациях структурных подразделений (работников) по </a:t>
            </a:r>
            <a:r>
              <a:rPr lang="ru-RU" sz="1800" dirty="0" smtClean="0">
                <a:latin typeface="Arial" pitchFamily="34" charset="0"/>
                <a:cs typeface="Arial" pitchFamily="34" charset="0"/>
              </a:rPr>
              <a:t>ГО осуществляется </a:t>
            </a:r>
            <a:r>
              <a:rPr lang="ru-RU" sz="1800" dirty="0" smtClean="0">
                <a:latin typeface="Arial" pitchFamily="34" charset="0"/>
                <a:cs typeface="Arial" pitchFamily="34" charset="0"/>
              </a:rPr>
              <a:t>для обеспечения: </a:t>
            </a:r>
            <a:endParaRPr lang="ru-RU" sz="1800" dirty="0" smtClean="0">
              <a:latin typeface="Arial" pitchFamily="34" charset="0"/>
              <a:cs typeface="Arial" pitchFamily="34" charset="0"/>
            </a:endParaRPr>
          </a:p>
          <a:p>
            <a:pPr indent="452438" algn="just">
              <a:lnSpc>
                <a:spcPct val="95000"/>
              </a:lnSpc>
            </a:pPr>
            <a:r>
              <a:rPr lang="ru-RU" sz="1800" dirty="0" smtClean="0">
                <a:latin typeface="Arial" pitchFamily="34" charset="0"/>
                <a:cs typeface="Arial" pitchFamily="34" charset="0"/>
              </a:rPr>
              <a:t>в</a:t>
            </a:r>
            <a:r>
              <a:rPr lang="ru-RU" sz="1800" dirty="0" smtClean="0">
                <a:latin typeface="Arial" pitchFamily="34" charset="0"/>
                <a:cs typeface="Arial" pitchFamily="34" charset="0"/>
              </a:rPr>
              <a:t>) подготовки работников организаций к выполнению мероприятий по защите от опасностей, возникающих в период мобилизации, в период действия военного положения, в военное время</a:t>
            </a:r>
            <a:r>
              <a:rPr lang="ru-RU" sz="1800" dirty="0" smtClean="0">
                <a:latin typeface="Arial" pitchFamily="34" charset="0"/>
                <a:cs typeface="Arial" pitchFamily="34" charset="0"/>
              </a:rPr>
              <a:t>;</a:t>
            </a:r>
          </a:p>
          <a:p>
            <a:pPr indent="452438" algn="just">
              <a:lnSpc>
                <a:spcPct val="95000"/>
              </a:lnSpc>
            </a:pPr>
            <a:endParaRPr lang="ru-RU" sz="1800" b="1" dirty="0" smtClean="0">
              <a:latin typeface="Arial" pitchFamily="34" charset="0"/>
              <a:cs typeface="Arial" pitchFamily="34" charset="0"/>
            </a:endParaRPr>
          </a:p>
          <a:p>
            <a:pPr indent="452438" algn="just">
              <a:lnSpc>
                <a:spcPct val="95000"/>
              </a:lnSpc>
            </a:pPr>
            <a:r>
              <a:rPr lang="ru-RU" sz="1800" b="1" dirty="0" smtClean="0">
                <a:latin typeface="Arial" pitchFamily="34" charset="0"/>
                <a:cs typeface="Arial" pitchFamily="34" charset="0"/>
              </a:rPr>
              <a:t>п</a:t>
            </a:r>
            <a:r>
              <a:rPr lang="ru-RU" sz="1800" b="1" dirty="0" smtClean="0">
                <a:latin typeface="Arial" pitchFamily="34" charset="0"/>
                <a:cs typeface="Arial" pitchFamily="34" charset="0"/>
              </a:rPr>
              <a:t>. </a:t>
            </a:r>
            <a:r>
              <a:rPr lang="ru-RU" sz="1800" b="1" dirty="0" smtClean="0">
                <a:latin typeface="Arial" pitchFamily="34" charset="0"/>
                <a:cs typeface="Arial" pitchFamily="34" charset="0"/>
              </a:rPr>
              <a:t>4 </a:t>
            </a:r>
            <a:r>
              <a:rPr lang="ru-RU" sz="1800" b="1" dirty="0" smtClean="0">
                <a:latin typeface="Arial" pitchFamily="34" charset="0"/>
                <a:cs typeface="Arial" pitchFamily="34" charset="0"/>
              </a:rPr>
              <a:t>Положения: </a:t>
            </a:r>
            <a:r>
              <a:rPr lang="ru-RU" sz="1800" dirty="0" smtClean="0">
                <a:solidFill>
                  <a:srgbClr val="C00000"/>
                </a:solidFill>
                <a:latin typeface="Arial" pitchFamily="34" charset="0"/>
                <a:cs typeface="Arial" pitchFamily="34" charset="0"/>
              </a:rPr>
              <a:t>Количество </a:t>
            </a:r>
            <a:r>
              <a:rPr lang="ru-RU" sz="1800" dirty="0" smtClean="0">
                <a:solidFill>
                  <a:srgbClr val="C00000"/>
                </a:solidFill>
                <a:latin typeface="Arial" pitchFamily="34" charset="0"/>
                <a:cs typeface="Arial" pitchFamily="34" charset="0"/>
              </a:rPr>
              <a:t>работников структурного подразделения по </a:t>
            </a:r>
            <a:r>
              <a:rPr lang="ru-RU" sz="1800" dirty="0" smtClean="0">
                <a:solidFill>
                  <a:srgbClr val="C00000"/>
                </a:solidFill>
                <a:latin typeface="Arial" pitchFamily="34" charset="0"/>
                <a:cs typeface="Arial" pitchFamily="34" charset="0"/>
              </a:rPr>
              <a:t>ГО </a:t>
            </a:r>
            <a:r>
              <a:rPr lang="ru-RU" sz="1800" dirty="0" smtClean="0">
                <a:solidFill>
                  <a:srgbClr val="C00000"/>
                </a:solidFill>
                <a:latin typeface="Arial" pitchFamily="34" charset="0"/>
                <a:cs typeface="Arial" pitchFamily="34" charset="0"/>
              </a:rPr>
              <a:t>организации или отдельных работников по </a:t>
            </a:r>
            <a:r>
              <a:rPr lang="ru-RU" sz="1800" dirty="0" smtClean="0">
                <a:solidFill>
                  <a:srgbClr val="C00000"/>
                </a:solidFill>
                <a:latin typeface="Arial" pitchFamily="34" charset="0"/>
                <a:cs typeface="Arial" pitchFamily="34" charset="0"/>
              </a:rPr>
              <a:t>ГО </a:t>
            </a:r>
            <a:r>
              <a:rPr lang="ru-RU" sz="1800" dirty="0" smtClean="0">
                <a:latin typeface="Arial" pitchFamily="34" charset="0"/>
                <a:cs typeface="Arial" pitchFamily="34" charset="0"/>
              </a:rPr>
              <a:t>в </a:t>
            </a:r>
            <a:r>
              <a:rPr lang="ru-RU" sz="1800" dirty="0" smtClean="0">
                <a:latin typeface="Arial" pitchFamily="34" charset="0"/>
                <a:cs typeface="Arial" pitchFamily="34" charset="0"/>
              </a:rPr>
              <a:t>составе ее представительств и филиалов </a:t>
            </a:r>
            <a:r>
              <a:rPr lang="ru-RU" sz="1800" dirty="0" smtClean="0">
                <a:solidFill>
                  <a:srgbClr val="C00000"/>
                </a:solidFill>
                <a:latin typeface="Arial" pitchFamily="34" charset="0"/>
                <a:cs typeface="Arial" pitchFamily="34" charset="0"/>
              </a:rPr>
              <a:t>устанавливается </a:t>
            </a:r>
            <a:r>
              <a:rPr lang="ru-RU" sz="1800" dirty="0" smtClean="0">
                <a:solidFill>
                  <a:srgbClr val="C00000"/>
                </a:solidFill>
                <a:latin typeface="Arial" pitchFamily="34" charset="0"/>
                <a:cs typeface="Arial" pitchFamily="34" charset="0"/>
              </a:rPr>
              <a:t>МЧС России </a:t>
            </a:r>
            <a:r>
              <a:rPr lang="ru-RU" sz="1800" dirty="0" smtClean="0">
                <a:latin typeface="Arial" pitchFamily="34" charset="0"/>
                <a:cs typeface="Arial" pitchFamily="34" charset="0"/>
              </a:rPr>
              <a:t>в положении об уполномоченных на решение задач в области </a:t>
            </a:r>
            <a:r>
              <a:rPr lang="ru-RU" sz="1800" dirty="0" smtClean="0">
                <a:latin typeface="Arial" pitchFamily="34" charset="0"/>
                <a:cs typeface="Arial" pitchFamily="34" charset="0"/>
              </a:rPr>
              <a:t>ГО структурных </a:t>
            </a:r>
            <a:r>
              <a:rPr lang="ru-RU" sz="1800" dirty="0" smtClean="0">
                <a:latin typeface="Arial" pitchFamily="34" charset="0"/>
                <a:cs typeface="Arial" pitchFamily="34" charset="0"/>
              </a:rPr>
              <a:t>подразделениях (работниках) организаций.</a:t>
            </a:r>
            <a:endParaRPr lang="ru-RU" sz="1800" dirty="0" smtClean="0">
              <a:latin typeface="Arial" pitchFamily="34" charset="0"/>
              <a:cs typeface="Arial" pitchFamily="34" charset="0"/>
            </a:endParaRPr>
          </a:p>
          <a:p>
            <a:pPr algn="ctr">
              <a:lnSpc>
                <a:spcPct val="95000"/>
              </a:lnSpc>
            </a:pPr>
            <a:endParaRPr lang="ru-RU"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8" y="-24"/>
            <a:ext cx="9001156" cy="4273478"/>
          </a:xfrm>
          <a:prstGeom prst="rect">
            <a:avLst/>
          </a:prstGeom>
        </p:spPr>
        <p:txBody>
          <a:bodyPr wrap="square">
            <a:spAutoFit/>
          </a:bodyPr>
          <a:lstStyle/>
          <a:p>
            <a:pPr lvl="0" algn="ctr">
              <a:lnSpc>
                <a:spcPct val="95000"/>
              </a:lnSpc>
            </a:pPr>
            <a:r>
              <a:rPr lang="ru-RU" sz="1800" b="1" dirty="0" smtClean="0">
                <a:solidFill>
                  <a:srgbClr val="0033CC"/>
                </a:solidFill>
                <a:latin typeface="Arial" pitchFamily="34" charset="0"/>
                <a:cs typeface="Arial" pitchFamily="34" charset="0"/>
              </a:rPr>
              <a:t>Приказ МЧС России от 23.05.2017 N 230 «Об утверждении Положения об уполномоченных на решение задач в области гражданской обороны структурных подразделениях (работниках) организаций</a:t>
            </a:r>
            <a:r>
              <a:rPr lang="ru-RU" sz="1800" b="1" dirty="0" smtClean="0">
                <a:solidFill>
                  <a:srgbClr val="0033CC"/>
                </a:solidFill>
                <a:latin typeface="Arial" pitchFamily="34" charset="0"/>
                <a:cs typeface="Arial" pitchFamily="34" charset="0"/>
              </a:rPr>
              <a:t>»</a:t>
            </a:r>
          </a:p>
          <a:p>
            <a:pPr lvl="0" algn="ctr">
              <a:lnSpc>
                <a:spcPct val="95000"/>
              </a:lnSpc>
            </a:pPr>
            <a:endParaRPr lang="ru-RU" sz="800" b="1" dirty="0" smtClean="0">
              <a:solidFill>
                <a:srgbClr val="0033CC"/>
              </a:solidFill>
              <a:latin typeface="Arial" pitchFamily="34" charset="0"/>
              <a:cs typeface="Arial" pitchFamily="34" charset="0"/>
            </a:endParaRPr>
          </a:p>
          <a:p>
            <a:pPr lvl="0" indent="452438" algn="just">
              <a:lnSpc>
                <a:spcPct val="95000"/>
              </a:lnSpc>
            </a:pPr>
            <a:r>
              <a:rPr lang="ru-RU" sz="1800" b="1" dirty="0" smtClean="0">
                <a:solidFill>
                  <a:prstClr val="black"/>
                </a:solidFill>
                <a:latin typeface="Arial" pitchFamily="34" charset="0"/>
                <a:cs typeface="Arial" pitchFamily="34" charset="0"/>
              </a:rPr>
              <a:t>Положение </a:t>
            </a:r>
            <a:r>
              <a:rPr lang="ru-RU" sz="1800" b="1" dirty="0" smtClean="0">
                <a:solidFill>
                  <a:prstClr val="black"/>
                </a:solidFill>
                <a:latin typeface="Arial" pitchFamily="34" charset="0"/>
                <a:cs typeface="Arial" pitchFamily="34" charset="0"/>
              </a:rPr>
              <a:t>определяет задачи и численность структурных подразделений (работников), уполномоченных на решение задач в области ГО, организаций, а также численность отдельных работников по ГО в составе их представительств и филиалов.</a:t>
            </a:r>
          </a:p>
          <a:p>
            <a:pPr lvl="0" algn="ctr">
              <a:lnSpc>
                <a:spcPct val="95000"/>
              </a:lnSpc>
            </a:pPr>
            <a:endParaRPr lang="ru-RU" sz="800" b="1" dirty="0" smtClean="0">
              <a:solidFill>
                <a:prstClr val="black"/>
              </a:solidFill>
              <a:latin typeface="Arial" pitchFamily="34" charset="0"/>
              <a:cs typeface="Arial" pitchFamily="34" charset="0"/>
            </a:endParaRPr>
          </a:p>
          <a:p>
            <a:pPr lvl="0" algn="just">
              <a:lnSpc>
                <a:spcPct val="95000"/>
              </a:lnSpc>
            </a:pPr>
            <a:r>
              <a:rPr lang="ru-RU" sz="1800" dirty="0" smtClean="0">
                <a:solidFill>
                  <a:prstClr val="black"/>
                </a:solidFill>
                <a:latin typeface="Arial" pitchFamily="34" charset="0"/>
                <a:cs typeface="Arial" pitchFamily="34" charset="0"/>
              </a:rPr>
              <a:t>3. Основными задачами структурных подразделений (работников) по ГО организаций являются:</a:t>
            </a:r>
          </a:p>
          <a:p>
            <a:pPr lvl="0" algn="just">
              <a:lnSpc>
                <a:spcPct val="95000"/>
              </a:lnSpc>
            </a:pPr>
            <a:r>
              <a:rPr lang="ru-RU" sz="1800" dirty="0" smtClean="0">
                <a:solidFill>
                  <a:prstClr val="black"/>
                </a:solidFill>
                <a:latin typeface="Arial" pitchFamily="34" charset="0"/>
                <a:cs typeface="Arial" pitchFamily="34" charset="0"/>
              </a:rPr>
              <a:t>3.4. Организация подготовки работников организаций способам защиты от опасностей</a:t>
            </a:r>
            <a:r>
              <a:rPr lang="ru-RU" sz="1800" dirty="0" smtClean="0">
                <a:solidFill>
                  <a:prstClr val="black"/>
                </a:solidFill>
                <a:latin typeface="Arial" pitchFamily="34" charset="0"/>
                <a:cs typeface="Arial" pitchFamily="34" charset="0"/>
              </a:rPr>
              <a:t>,….</a:t>
            </a:r>
          </a:p>
          <a:p>
            <a:pPr lvl="0" algn="just">
              <a:lnSpc>
                <a:spcPct val="95000"/>
              </a:lnSpc>
            </a:pPr>
            <a:endParaRPr lang="ru-RU" sz="800" dirty="0" smtClean="0">
              <a:solidFill>
                <a:prstClr val="black"/>
              </a:solidFill>
              <a:latin typeface="Arial" pitchFamily="34" charset="0"/>
              <a:cs typeface="Arial" pitchFamily="34" charset="0"/>
            </a:endParaRPr>
          </a:p>
          <a:p>
            <a:pPr lvl="0" algn="just">
              <a:lnSpc>
                <a:spcPct val="95000"/>
              </a:lnSpc>
            </a:pPr>
            <a:r>
              <a:rPr lang="ru-RU" sz="1800" dirty="0" smtClean="0">
                <a:solidFill>
                  <a:prstClr val="black"/>
                </a:solidFill>
                <a:latin typeface="Arial" pitchFamily="34" charset="0"/>
                <a:cs typeface="Arial" pitchFamily="34" charset="0"/>
              </a:rPr>
              <a:t>4. В соответствии с основными задачами и предъявляемыми законодательством Российской Федерации требованиями в области гражданской обороны структурные подразделения (работники) по гражданской обороне</a:t>
            </a:r>
            <a:r>
              <a:rPr lang="ru-RU" sz="1800" dirty="0" smtClean="0">
                <a:solidFill>
                  <a:prstClr val="black"/>
                </a:solidFill>
                <a:latin typeface="Arial" pitchFamily="34" charset="0"/>
                <a:cs typeface="Arial" pitchFamily="34" charset="0"/>
              </a:rPr>
              <a:t>:</a:t>
            </a:r>
            <a:endParaRPr lang="ru-RU" sz="1800" dirty="0" smtClean="0">
              <a:solidFill>
                <a:prstClr val="black"/>
              </a:solidFill>
              <a:latin typeface="Arial" pitchFamily="34" charset="0"/>
              <a:cs typeface="Arial" pitchFamily="34" charset="0"/>
            </a:endParaRPr>
          </a:p>
        </p:txBody>
      </p:sp>
      <p:sp>
        <p:nvSpPr>
          <p:cNvPr id="3" name="Прямоугольник 2"/>
          <p:cNvSpPr/>
          <p:nvPr/>
        </p:nvSpPr>
        <p:spPr>
          <a:xfrm>
            <a:off x="71406" y="4140000"/>
            <a:ext cx="5857916" cy="2460674"/>
          </a:xfrm>
          <a:prstGeom prst="rect">
            <a:avLst/>
          </a:prstGeom>
          <a:ln>
            <a:solidFill>
              <a:schemeClr val="accent1"/>
            </a:solidFill>
          </a:ln>
        </p:spPr>
        <p:txBody>
          <a:bodyPr wrap="square">
            <a:spAutoFit/>
          </a:bodyPr>
          <a:lstStyle/>
          <a:p>
            <a:pPr lvl="0" algn="just">
              <a:lnSpc>
                <a:spcPct val="95000"/>
              </a:lnSpc>
            </a:pPr>
            <a:r>
              <a:rPr lang="ru-RU" sz="1800" b="1" dirty="0" smtClean="0">
                <a:solidFill>
                  <a:prstClr val="black"/>
                </a:solidFill>
                <a:latin typeface="Arial" pitchFamily="34" charset="0"/>
                <a:cs typeface="Arial" pitchFamily="34" charset="0"/>
              </a:rPr>
              <a:t>4.1.</a:t>
            </a:r>
            <a:r>
              <a:rPr lang="ru-RU" sz="1800" dirty="0" smtClean="0">
                <a:solidFill>
                  <a:prstClr val="black"/>
                </a:solidFill>
                <a:latin typeface="Arial" pitchFamily="34" charset="0"/>
                <a:cs typeface="Arial" pitchFamily="34" charset="0"/>
              </a:rPr>
              <a:t> В организациях, отнесенных к категориям по </a:t>
            </a:r>
            <a:r>
              <a:rPr lang="ru-RU" sz="1800" dirty="0" smtClean="0">
                <a:solidFill>
                  <a:prstClr val="black"/>
                </a:solidFill>
                <a:latin typeface="Arial" pitchFamily="34" charset="0"/>
                <a:cs typeface="Arial" pitchFamily="34" charset="0"/>
              </a:rPr>
              <a:t>ГО:</a:t>
            </a:r>
            <a:endParaRPr lang="ru-RU" sz="1800" dirty="0" smtClean="0">
              <a:solidFill>
                <a:prstClr val="black"/>
              </a:solidFill>
              <a:latin typeface="Arial" pitchFamily="34" charset="0"/>
              <a:cs typeface="Arial" pitchFamily="34" charset="0"/>
            </a:endParaRPr>
          </a:p>
          <a:p>
            <a:pPr lvl="0" algn="just">
              <a:lnSpc>
                <a:spcPct val="95000"/>
              </a:lnSpc>
            </a:pPr>
            <a:r>
              <a:rPr lang="ru-RU" sz="1800" dirty="0" smtClean="0">
                <a:solidFill>
                  <a:prstClr val="black"/>
                </a:solidFill>
                <a:latin typeface="Arial" pitchFamily="34" charset="0"/>
                <a:cs typeface="Arial" pitchFamily="34" charset="0"/>
              </a:rPr>
              <a:t>4.1.14. Планируют и организуют подготовку по </a:t>
            </a:r>
            <a:r>
              <a:rPr lang="ru-RU" sz="1800" dirty="0" smtClean="0">
                <a:solidFill>
                  <a:prstClr val="black"/>
                </a:solidFill>
                <a:latin typeface="Arial" pitchFamily="34" charset="0"/>
                <a:cs typeface="Arial" pitchFamily="34" charset="0"/>
              </a:rPr>
              <a:t>ГО руководителей </a:t>
            </a:r>
            <a:r>
              <a:rPr lang="ru-RU" sz="1800" dirty="0" smtClean="0">
                <a:solidFill>
                  <a:prstClr val="black"/>
                </a:solidFill>
                <a:latin typeface="Arial" pitchFamily="34" charset="0"/>
                <a:cs typeface="Arial" pitchFamily="34" charset="0"/>
              </a:rPr>
              <a:t>организаций.</a:t>
            </a:r>
          </a:p>
          <a:p>
            <a:pPr lvl="0" algn="just">
              <a:lnSpc>
                <a:spcPct val="95000"/>
              </a:lnSpc>
            </a:pPr>
            <a:r>
              <a:rPr lang="ru-RU" sz="1800" dirty="0" smtClean="0">
                <a:solidFill>
                  <a:prstClr val="black"/>
                </a:solidFill>
                <a:latin typeface="Arial" pitchFamily="34" charset="0"/>
                <a:cs typeface="Arial" pitchFamily="34" charset="0"/>
              </a:rPr>
              <a:t>4.1.17. Организуют подготовку работников способам защиты от опасностей, </a:t>
            </a:r>
            <a:r>
              <a:rPr lang="ru-RU" sz="1800" dirty="0" smtClean="0">
                <a:solidFill>
                  <a:prstClr val="black"/>
                </a:solidFill>
                <a:latin typeface="Arial" pitchFamily="34" charset="0"/>
                <a:cs typeface="Arial" pitchFamily="34" charset="0"/>
              </a:rPr>
              <a:t>….</a:t>
            </a:r>
            <a:endParaRPr lang="ru-RU" sz="1800" dirty="0" smtClean="0">
              <a:solidFill>
                <a:prstClr val="black"/>
              </a:solidFill>
              <a:latin typeface="Arial" pitchFamily="34" charset="0"/>
              <a:cs typeface="Arial" pitchFamily="34" charset="0"/>
            </a:endParaRPr>
          </a:p>
          <a:p>
            <a:pPr lvl="0" algn="just">
              <a:lnSpc>
                <a:spcPct val="95000"/>
              </a:lnSpc>
            </a:pPr>
            <a:r>
              <a:rPr lang="ru-RU" sz="1800" dirty="0" smtClean="0">
                <a:solidFill>
                  <a:prstClr val="black"/>
                </a:solidFill>
                <a:latin typeface="Arial" pitchFamily="34" charset="0"/>
                <a:cs typeface="Arial" pitchFamily="34" charset="0"/>
              </a:rPr>
              <a:t>4.1.18. Планируют и организуют проведение учений и тренировок по </a:t>
            </a:r>
            <a:r>
              <a:rPr lang="ru-RU" sz="1800" dirty="0" smtClean="0">
                <a:solidFill>
                  <a:prstClr val="black"/>
                </a:solidFill>
                <a:latin typeface="Arial" pitchFamily="34" charset="0"/>
                <a:cs typeface="Arial" pitchFamily="34" charset="0"/>
              </a:rPr>
              <a:t>ГО, </a:t>
            </a:r>
            <a:r>
              <a:rPr lang="ru-RU" sz="1800" dirty="0" smtClean="0">
                <a:solidFill>
                  <a:prstClr val="black"/>
                </a:solidFill>
                <a:latin typeface="Arial" pitchFamily="34" charset="0"/>
                <a:cs typeface="Arial" pitchFamily="34" charset="0"/>
              </a:rPr>
              <a:t>а также участвуют в организации проведения учений и тренировок по мобилизационной подготовке</a:t>
            </a:r>
            <a:r>
              <a:rPr lang="ru-RU" sz="1800" dirty="0" smtClean="0">
                <a:solidFill>
                  <a:prstClr val="black"/>
                </a:solidFill>
                <a:latin typeface="Arial" pitchFamily="34" charset="0"/>
                <a:cs typeface="Arial" pitchFamily="34" charset="0"/>
              </a:rPr>
              <a:t>.</a:t>
            </a:r>
            <a:endParaRPr lang="ru-RU" sz="1800" dirty="0" smtClean="0">
              <a:solidFill>
                <a:prstClr val="black"/>
              </a:solidFill>
              <a:latin typeface="Arial" pitchFamily="34" charset="0"/>
              <a:cs typeface="Arial" pitchFamily="34" charset="0"/>
            </a:endParaRPr>
          </a:p>
        </p:txBody>
      </p:sp>
      <p:sp>
        <p:nvSpPr>
          <p:cNvPr id="4" name="Прямоугольник 3"/>
          <p:cNvSpPr/>
          <p:nvPr/>
        </p:nvSpPr>
        <p:spPr>
          <a:xfrm>
            <a:off x="6000760" y="4140000"/>
            <a:ext cx="3000364" cy="2460674"/>
          </a:xfrm>
          <a:prstGeom prst="rect">
            <a:avLst/>
          </a:prstGeom>
          <a:ln>
            <a:solidFill>
              <a:schemeClr val="accent1"/>
            </a:solidFill>
          </a:ln>
        </p:spPr>
        <p:txBody>
          <a:bodyPr wrap="square">
            <a:spAutoFit/>
          </a:bodyPr>
          <a:lstStyle/>
          <a:p>
            <a:pPr lvl="0" algn="just">
              <a:lnSpc>
                <a:spcPct val="95000"/>
              </a:lnSpc>
            </a:pPr>
            <a:r>
              <a:rPr lang="ru-RU" sz="1800" b="1" dirty="0" smtClean="0">
                <a:solidFill>
                  <a:prstClr val="black"/>
                </a:solidFill>
                <a:latin typeface="Arial" pitchFamily="34" charset="0"/>
                <a:cs typeface="Arial" pitchFamily="34" charset="0"/>
              </a:rPr>
              <a:t>4.2.</a:t>
            </a:r>
            <a:r>
              <a:rPr lang="ru-RU" sz="1800" dirty="0" smtClean="0">
                <a:solidFill>
                  <a:prstClr val="black"/>
                </a:solidFill>
                <a:latin typeface="Arial" pitchFamily="34" charset="0"/>
                <a:cs typeface="Arial" pitchFamily="34" charset="0"/>
              </a:rPr>
              <a:t> В организациях, </a:t>
            </a:r>
            <a:r>
              <a:rPr lang="ru-RU" sz="1800" b="1" dirty="0" smtClean="0">
                <a:solidFill>
                  <a:prstClr val="black"/>
                </a:solidFill>
                <a:latin typeface="Arial" pitchFamily="34" charset="0"/>
                <a:cs typeface="Arial" pitchFamily="34" charset="0"/>
              </a:rPr>
              <a:t>не</a:t>
            </a:r>
            <a:r>
              <a:rPr lang="ru-RU" sz="1800" dirty="0" smtClean="0">
                <a:solidFill>
                  <a:prstClr val="black"/>
                </a:solidFill>
                <a:latin typeface="Arial" pitchFamily="34" charset="0"/>
                <a:cs typeface="Arial" pitchFamily="34" charset="0"/>
              </a:rPr>
              <a:t> отнесенных к категориям по </a:t>
            </a:r>
            <a:r>
              <a:rPr lang="ru-RU" sz="1800" dirty="0" smtClean="0">
                <a:solidFill>
                  <a:prstClr val="black"/>
                </a:solidFill>
                <a:latin typeface="Arial" pitchFamily="34" charset="0"/>
                <a:cs typeface="Arial" pitchFamily="34" charset="0"/>
              </a:rPr>
              <a:t>ГО: </a:t>
            </a:r>
            <a:endParaRPr lang="ru-RU" sz="1800" dirty="0" smtClean="0">
              <a:solidFill>
                <a:prstClr val="black"/>
              </a:solidFill>
              <a:latin typeface="Arial" pitchFamily="34" charset="0"/>
              <a:cs typeface="Arial" pitchFamily="34" charset="0"/>
            </a:endParaRPr>
          </a:p>
          <a:p>
            <a:pPr lvl="0" algn="just">
              <a:lnSpc>
                <a:spcPct val="95000"/>
              </a:lnSpc>
            </a:pPr>
            <a:r>
              <a:rPr lang="ru-RU" sz="1800" dirty="0" smtClean="0">
                <a:solidFill>
                  <a:prstClr val="black"/>
                </a:solidFill>
                <a:latin typeface="Arial" pitchFamily="34" charset="0"/>
                <a:cs typeface="Arial" pitchFamily="34" charset="0"/>
              </a:rPr>
              <a:t>4.2.3. Организуют подготовку работников способам защиты и мероприятия по защите работников от опасностей, </a:t>
            </a:r>
            <a:r>
              <a:rPr lang="ru-RU" sz="1800" dirty="0" smtClean="0">
                <a:solidFill>
                  <a:prstClr val="black"/>
                </a:solidFill>
                <a:latin typeface="Arial" pitchFamily="34" charset="0"/>
                <a:cs typeface="Arial" pitchFamily="34" charset="0"/>
              </a:rPr>
              <a:t>….</a:t>
            </a:r>
            <a:endParaRPr lang="ru-RU" sz="1800" b="1" dirty="0">
              <a:solidFill>
                <a:prstClr val="black"/>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282" y="71414"/>
            <a:ext cx="8715436" cy="1034129"/>
          </a:xfrm>
          <a:prstGeom prst="rect">
            <a:avLst/>
          </a:prstGeom>
        </p:spPr>
        <p:txBody>
          <a:bodyPr wrap="square">
            <a:spAutoFit/>
          </a:bodyPr>
          <a:lstStyle/>
          <a:p>
            <a:pPr algn="ctr">
              <a:lnSpc>
                <a:spcPct val="85000"/>
              </a:lnSpc>
            </a:pPr>
            <a:r>
              <a:rPr lang="ru-RU" sz="1800" b="1" dirty="0" smtClean="0">
                <a:latin typeface="Arial" pitchFamily="34" charset="0"/>
                <a:cs typeface="Arial" pitchFamily="34" charset="0"/>
              </a:rPr>
              <a:t>5. </a:t>
            </a:r>
            <a:r>
              <a:rPr lang="ru-RU" sz="1800" b="1" dirty="0" smtClean="0">
                <a:solidFill>
                  <a:srgbClr val="C00000"/>
                </a:solidFill>
                <a:latin typeface="Arial" pitchFamily="34" charset="0"/>
                <a:cs typeface="Arial" pitchFamily="34" charset="0"/>
              </a:rPr>
              <a:t>Количество работников </a:t>
            </a:r>
            <a:r>
              <a:rPr lang="ru-RU" sz="1800" b="1" dirty="0" smtClean="0">
                <a:latin typeface="Arial" pitchFamily="34" charset="0"/>
                <a:cs typeface="Arial" pitchFamily="34" charset="0"/>
              </a:rPr>
              <a:t>структурных подразделений (работников) по гражданской обороне организаций, а также отдельных работников по гражданской обороне в составе их представительств и филиалов </a:t>
            </a:r>
            <a:r>
              <a:rPr lang="ru-RU" sz="1800" b="1" dirty="0" smtClean="0">
                <a:solidFill>
                  <a:srgbClr val="C00000"/>
                </a:solidFill>
                <a:latin typeface="Arial" pitchFamily="34" charset="0"/>
                <a:cs typeface="Arial" pitchFamily="34" charset="0"/>
              </a:rPr>
              <a:t>определяется по следующим </a:t>
            </a:r>
            <a:r>
              <a:rPr lang="ru-RU" sz="1800" b="1" dirty="0" smtClean="0">
                <a:solidFill>
                  <a:srgbClr val="C00000"/>
                </a:solidFill>
                <a:latin typeface="Arial" pitchFamily="34" charset="0"/>
                <a:cs typeface="Arial" pitchFamily="34" charset="0"/>
              </a:rPr>
              <a:t>нормам:</a:t>
            </a:r>
            <a:endParaRPr lang="ru-RU" sz="1800" b="1" dirty="0">
              <a:solidFill>
                <a:srgbClr val="C00000"/>
              </a:solidFill>
              <a:latin typeface="Arial" pitchFamily="34" charset="0"/>
              <a:cs typeface="Arial" pitchFamily="34" charset="0"/>
            </a:endParaRPr>
          </a:p>
        </p:txBody>
      </p:sp>
      <p:sp>
        <p:nvSpPr>
          <p:cNvPr id="8" name="Прямоугольник 7"/>
          <p:cNvSpPr/>
          <p:nvPr/>
        </p:nvSpPr>
        <p:spPr>
          <a:xfrm>
            <a:off x="2500298" y="1142984"/>
            <a:ext cx="6480000" cy="15881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90000"/>
              </a:lnSpc>
            </a:pPr>
            <a:r>
              <a:rPr lang="ru-RU" sz="1800" b="1" dirty="0">
                <a:latin typeface="Arial" pitchFamily="34" charset="0"/>
                <a:cs typeface="Arial" pitchFamily="34" charset="0"/>
              </a:rPr>
              <a:t>до 500 человек </a:t>
            </a:r>
            <a:r>
              <a:rPr lang="ru-RU" sz="1800" dirty="0">
                <a:latin typeface="Arial" pitchFamily="34" charset="0"/>
                <a:cs typeface="Arial" pitchFamily="34" charset="0"/>
              </a:rPr>
              <a:t>включительно</a:t>
            </a:r>
            <a:r>
              <a:rPr lang="ru-RU" sz="1800" b="1" dirty="0">
                <a:latin typeface="Arial" pitchFamily="34" charset="0"/>
                <a:cs typeface="Arial" pitchFamily="34" charset="0"/>
              </a:rPr>
              <a:t> </a:t>
            </a:r>
            <a:r>
              <a:rPr lang="ru-RU" sz="1800" dirty="0">
                <a:latin typeface="Arial" pitchFamily="34" charset="0"/>
                <a:cs typeface="Arial" pitchFamily="34" charset="0"/>
              </a:rPr>
              <a:t>- </a:t>
            </a:r>
            <a:r>
              <a:rPr lang="ru-RU" sz="1800" b="1" dirty="0">
                <a:latin typeface="Arial" pitchFamily="34" charset="0"/>
                <a:cs typeface="Arial" pitchFamily="34" charset="0"/>
              </a:rPr>
              <a:t>1</a:t>
            </a:r>
            <a:r>
              <a:rPr lang="ru-RU" sz="1800" dirty="0">
                <a:latin typeface="Arial" pitchFamily="34" charset="0"/>
                <a:cs typeface="Arial" pitchFamily="34" charset="0"/>
              </a:rPr>
              <a:t> </a:t>
            </a:r>
            <a:r>
              <a:rPr lang="ru-RU" sz="1800" dirty="0" err="1" smtClean="0">
                <a:latin typeface="Arial" pitchFamily="34" charset="0"/>
                <a:cs typeface="Arial" pitchFamily="34" charset="0"/>
              </a:rPr>
              <a:t>освоб</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a:t>
            </a:r>
          </a:p>
          <a:p>
            <a:pPr algn="just">
              <a:lnSpc>
                <a:spcPct val="90000"/>
              </a:lnSpc>
            </a:pPr>
            <a:r>
              <a:rPr lang="ru-RU" sz="1800" b="1" dirty="0">
                <a:latin typeface="Arial" pitchFamily="34" charset="0"/>
                <a:cs typeface="Arial" pitchFamily="34" charset="0"/>
              </a:rPr>
              <a:t>от 501 до 2000 человек </a:t>
            </a:r>
            <a:r>
              <a:rPr lang="ru-RU" sz="1800" dirty="0">
                <a:latin typeface="Arial" pitchFamily="34" charset="0"/>
                <a:cs typeface="Arial" pitchFamily="34" charset="0"/>
              </a:rPr>
              <a:t>включительно</a:t>
            </a:r>
            <a:r>
              <a:rPr lang="ru-RU" sz="1800" b="1" dirty="0">
                <a:latin typeface="Arial" pitchFamily="34" charset="0"/>
                <a:cs typeface="Arial" pitchFamily="34" charset="0"/>
              </a:rPr>
              <a:t> </a:t>
            </a:r>
            <a:r>
              <a:rPr lang="ru-RU" sz="1800" dirty="0">
                <a:latin typeface="Arial" pitchFamily="34" charset="0"/>
                <a:cs typeface="Arial" pitchFamily="34" charset="0"/>
              </a:rPr>
              <a:t>- </a:t>
            </a:r>
            <a:r>
              <a:rPr lang="ru-RU" sz="1800" b="1" dirty="0">
                <a:latin typeface="Arial" pitchFamily="34" charset="0"/>
                <a:cs typeface="Arial" pitchFamily="34" charset="0"/>
              </a:rPr>
              <a:t>2 – 3 </a:t>
            </a:r>
            <a:r>
              <a:rPr lang="ru-RU" sz="1800" dirty="0" err="1" smtClean="0">
                <a:latin typeface="Arial" pitchFamily="34" charset="0"/>
                <a:cs typeface="Arial" pitchFamily="34" charset="0"/>
              </a:rPr>
              <a:t>освоб</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работника;</a:t>
            </a:r>
          </a:p>
          <a:p>
            <a:pPr algn="just">
              <a:lnSpc>
                <a:spcPct val="90000"/>
              </a:lnSpc>
            </a:pPr>
            <a:r>
              <a:rPr lang="ru-RU" sz="1800" b="1" dirty="0">
                <a:latin typeface="Arial" pitchFamily="34" charset="0"/>
                <a:cs typeface="Arial" pitchFamily="34" charset="0"/>
              </a:rPr>
              <a:t>от 2001 до 5000 человек </a:t>
            </a:r>
            <a:r>
              <a:rPr lang="ru-RU" sz="1800" dirty="0">
                <a:latin typeface="Arial" pitchFamily="34" charset="0"/>
                <a:cs typeface="Arial" pitchFamily="34" charset="0"/>
              </a:rPr>
              <a:t>включительно</a:t>
            </a:r>
            <a:r>
              <a:rPr lang="ru-RU" sz="1800" b="1" dirty="0">
                <a:latin typeface="Arial" pitchFamily="34" charset="0"/>
                <a:cs typeface="Arial" pitchFamily="34" charset="0"/>
              </a:rPr>
              <a:t> </a:t>
            </a:r>
            <a:r>
              <a:rPr lang="ru-RU" sz="1800" dirty="0">
                <a:latin typeface="Arial" pitchFamily="34" charset="0"/>
                <a:cs typeface="Arial" pitchFamily="34" charset="0"/>
              </a:rPr>
              <a:t>- </a:t>
            </a:r>
            <a:r>
              <a:rPr lang="ru-RU" sz="1800" b="1" dirty="0">
                <a:latin typeface="Arial" pitchFamily="34" charset="0"/>
                <a:cs typeface="Arial" pitchFamily="34" charset="0"/>
              </a:rPr>
              <a:t>3 – 4 </a:t>
            </a:r>
            <a:r>
              <a:rPr lang="ru-RU" sz="1800" dirty="0" err="1" smtClean="0">
                <a:latin typeface="Arial" pitchFamily="34" charset="0"/>
                <a:cs typeface="Arial" pitchFamily="34" charset="0"/>
              </a:rPr>
              <a:t>освоб</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работника;</a:t>
            </a:r>
          </a:p>
          <a:p>
            <a:pPr algn="just">
              <a:lnSpc>
                <a:spcPct val="90000"/>
              </a:lnSpc>
            </a:pPr>
            <a:r>
              <a:rPr lang="ru-RU" sz="1800" b="1" dirty="0">
                <a:latin typeface="Arial" pitchFamily="34" charset="0"/>
                <a:cs typeface="Arial" pitchFamily="34" charset="0"/>
              </a:rPr>
              <a:t>свыше 5001 человека </a:t>
            </a:r>
            <a:r>
              <a:rPr lang="ru-RU" sz="1800" dirty="0">
                <a:latin typeface="Arial" pitchFamily="34" charset="0"/>
                <a:cs typeface="Arial" pitchFamily="34" charset="0"/>
              </a:rPr>
              <a:t>- </a:t>
            </a:r>
            <a:r>
              <a:rPr lang="ru-RU" sz="1800" b="1" dirty="0">
                <a:latin typeface="Arial" pitchFamily="34" charset="0"/>
                <a:cs typeface="Arial" pitchFamily="34" charset="0"/>
              </a:rPr>
              <a:t>5 </a:t>
            </a:r>
            <a:r>
              <a:rPr lang="ru-RU" sz="1800" b="1" dirty="0" smtClean="0">
                <a:latin typeface="Arial" pitchFamily="34" charset="0"/>
                <a:cs typeface="Arial" pitchFamily="34" charset="0"/>
              </a:rPr>
              <a:t>– 6 </a:t>
            </a:r>
            <a:r>
              <a:rPr lang="ru-RU" sz="1800" dirty="0" smtClean="0">
                <a:latin typeface="Arial" pitchFamily="34" charset="0"/>
                <a:cs typeface="Arial" pitchFamily="34" charset="0"/>
              </a:rPr>
              <a:t>освобожденных </a:t>
            </a:r>
            <a:r>
              <a:rPr lang="ru-RU" sz="1800" dirty="0">
                <a:latin typeface="Arial" pitchFamily="34" charset="0"/>
                <a:cs typeface="Arial" pitchFamily="34" charset="0"/>
              </a:rPr>
              <a:t>работников.</a:t>
            </a:r>
            <a:endParaRPr lang="ru-RU" sz="1800" b="1" dirty="0">
              <a:latin typeface="Arial" pitchFamily="34" charset="0"/>
              <a:cs typeface="Arial" pitchFamily="34" charset="0"/>
            </a:endParaRPr>
          </a:p>
        </p:txBody>
      </p:sp>
      <p:sp>
        <p:nvSpPr>
          <p:cNvPr id="5" name="Прямоугольник 4"/>
          <p:cNvSpPr/>
          <p:nvPr/>
        </p:nvSpPr>
        <p:spPr>
          <a:xfrm>
            <a:off x="3025718" y="5023506"/>
            <a:ext cx="5904000"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1800" dirty="0">
                <a:latin typeface="Arial" pitchFamily="34" charset="0"/>
                <a:cs typeface="Arial" pitchFamily="34" charset="0"/>
              </a:rPr>
              <a:t>от </a:t>
            </a:r>
            <a:r>
              <a:rPr lang="ru-RU" sz="1800" b="1" dirty="0">
                <a:latin typeface="Arial" pitchFamily="34" charset="0"/>
                <a:cs typeface="Arial" pitchFamily="34" charset="0"/>
              </a:rPr>
              <a:t>200 </a:t>
            </a:r>
            <a:r>
              <a:rPr lang="ru-RU" sz="1800" dirty="0">
                <a:latin typeface="Arial" pitchFamily="34" charset="0"/>
                <a:cs typeface="Arial" pitchFamily="34" charset="0"/>
              </a:rPr>
              <a:t>до</a:t>
            </a:r>
            <a:r>
              <a:rPr lang="ru-RU" sz="1800" b="1" dirty="0">
                <a:latin typeface="Arial" pitchFamily="34" charset="0"/>
                <a:cs typeface="Arial" pitchFamily="34" charset="0"/>
              </a:rPr>
              <a:t> 500 </a:t>
            </a:r>
            <a:r>
              <a:rPr lang="ru-RU" sz="1800" dirty="0">
                <a:latin typeface="Arial" pitchFamily="34" charset="0"/>
                <a:cs typeface="Arial" pitchFamily="34" charset="0"/>
              </a:rPr>
              <a:t>работников (</a:t>
            </a:r>
            <a:r>
              <a:rPr lang="ru-RU" sz="1800" dirty="0" err="1">
                <a:latin typeface="Arial" pitchFamily="34" charset="0"/>
                <a:cs typeface="Arial" pitchFamily="34" charset="0"/>
              </a:rPr>
              <a:t>вкл</a:t>
            </a:r>
            <a:r>
              <a:rPr lang="ru-RU" sz="1800" dirty="0">
                <a:latin typeface="Arial" pitchFamily="34" charset="0"/>
                <a:cs typeface="Arial" pitchFamily="34" charset="0"/>
              </a:rPr>
              <a:t>.)    - 1 </a:t>
            </a:r>
            <a:r>
              <a:rPr lang="ru-RU" sz="1800" dirty="0" err="1" smtClean="0">
                <a:latin typeface="Arial" pitchFamily="34" charset="0"/>
                <a:cs typeface="Arial" pitchFamily="34" charset="0"/>
              </a:rPr>
              <a:t>осв</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a:t>
            </a:r>
          </a:p>
          <a:p>
            <a:pPr algn="just"/>
            <a:r>
              <a:rPr lang="ru-RU" sz="1800" dirty="0">
                <a:latin typeface="Arial" pitchFamily="34" charset="0"/>
                <a:cs typeface="Arial" pitchFamily="34" charset="0"/>
              </a:rPr>
              <a:t>от </a:t>
            </a:r>
            <a:r>
              <a:rPr lang="ru-RU" sz="1800" b="1" dirty="0">
                <a:latin typeface="Arial" pitchFamily="34" charset="0"/>
                <a:cs typeface="Arial" pitchFamily="34" charset="0"/>
              </a:rPr>
              <a:t>501 </a:t>
            </a:r>
            <a:r>
              <a:rPr lang="ru-RU" sz="1800" dirty="0">
                <a:latin typeface="Arial" pitchFamily="34" charset="0"/>
                <a:cs typeface="Arial" pitchFamily="34" charset="0"/>
              </a:rPr>
              <a:t>до</a:t>
            </a:r>
            <a:r>
              <a:rPr lang="ru-RU" sz="1800" b="1" dirty="0">
                <a:latin typeface="Arial" pitchFamily="34" charset="0"/>
                <a:cs typeface="Arial" pitchFamily="34" charset="0"/>
              </a:rPr>
              <a:t> 1000 </a:t>
            </a:r>
            <a:r>
              <a:rPr lang="ru-RU" sz="1800" dirty="0">
                <a:latin typeface="Arial" pitchFamily="34" charset="0"/>
                <a:cs typeface="Arial" pitchFamily="34" charset="0"/>
              </a:rPr>
              <a:t>работников(</a:t>
            </a:r>
            <a:r>
              <a:rPr lang="ru-RU" sz="1800" dirty="0" err="1">
                <a:latin typeface="Arial" pitchFamily="34" charset="0"/>
                <a:cs typeface="Arial" pitchFamily="34" charset="0"/>
              </a:rPr>
              <a:t>вкл</a:t>
            </a:r>
            <a:r>
              <a:rPr lang="ru-RU" sz="1800" dirty="0">
                <a:latin typeface="Arial" pitchFamily="34" charset="0"/>
                <a:cs typeface="Arial" pitchFamily="34" charset="0"/>
              </a:rPr>
              <a:t>.)   - 2 </a:t>
            </a:r>
            <a:r>
              <a:rPr lang="ru-RU" sz="1800" dirty="0" err="1" smtClean="0">
                <a:latin typeface="Arial" pitchFamily="34" charset="0"/>
                <a:cs typeface="Arial" pitchFamily="34" charset="0"/>
              </a:rPr>
              <a:t>осв</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работника;</a:t>
            </a:r>
          </a:p>
          <a:p>
            <a:pPr algn="just"/>
            <a:r>
              <a:rPr lang="ru-RU" sz="1800" dirty="0">
                <a:latin typeface="Arial" pitchFamily="34" charset="0"/>
                <a:cs typeface="Arial" pitchFamily="34" charset="0"/>
              </a:rPr>
              <a:t>от </a:t>
            </a:r>
            <a:r>
              <a:rPr lang="ru-RU" sz="1800" b="1" dirty="0">
                <a:latin typeface="Arial" pitchFamily="34" charset="0"/>
                <a:cs typeface="Arial" pitchFamily="34" charset="0"/>
              </a:rPr>
              <a:t>1001 </a:t>
            </a:r>
            <a:r>
              <a:rPr lang="ru-RU" sz="1800" dirty="0">
                <a:latin typeface="Arial" pitchFamily="34" charset="0"/>
                <a:cs typeface="Arial" pitchFamily="34" charset="0"/>
              </a:rPr>
              <a:t>до</a:t>
            </a:r>
            <a:r>
              <a:rPr lang="ru-RU" sz="1800" b="1" dirty="0">
                <a:latin typeface="Arial" pitchFamily="34" charset="0"/>
                <a:cs typeface="Arial" pitchFamily="34" charset="0"/>
              </a:rPr>
              <a:t> 2000 </a:t>
            </a:r>
            <a:r>
              <a:rPr lang="ru-RU" sz="1800" dirty="0">
                <a:latin typeface="Arial" pitchFamily="34" charset="0"/>
                <a:cs typeface="Arial" pitchFamily="34" charset="0"/>
              </a:rPr>
              <a:t>работников(</a:t>
            </a:r>
            <a:r>
              <a:rPr lang="ru-RU" sz="1800" dirty="0" err="1">
                <a:latin typeface="Arial" pitchFamily="34" charset="0"/>
                <a:cs typeface="Arial" pitchFamily="34" charset="0"/>
              </a:rPr>
              <a:t>вкл</a:t>
            </a:r>
            <a:r>
              <a:rPr lang="ru-RU" sz="1800" dirty="0">
                <a:latin typeface="Arial" pitchFamily="34" charset="0"/>
                <a:cs typeface="Arial" pitchFamily="34" charset="0"/>
              </a:rPr>
              <a:t>.) - 3 </a:t>
            </a:r>
            <a:r>
              <a:rPr lang="ru-RU" sz="1800" dirty="0" err="1" smtClean="0">
                <a:latin typeface="Arial" pitchFamily="34" charset="0"/>
                <a:cs typeface="Arial" pitchFamily="34" charset="0"/>
              </a:rPr>
              <a:t>осв</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работника;</a:t>
            </a:r>
          </a:p>
          <a:p>
            <a:pPr algn="just"/>
            <a:r>
              <a:rPr lang="ru-RU" sz="1800" dirty="0">
                <a:latin typeface="Arial" pitchFamily="34" charset="0"/>
                <a:cs typeface="Arial" pitchFamily="34" charset="0"/>
              </a:rPr>
              <a:t>от </a:t>
            </a:r>
            <a:r>
              <a:rPr lang="ru-RU" sz="1800" b="1" dirty="0">
                <a:latin typeface="Arial" pitchFamily="34" charset="0"/>
                <a:cs typeface="Arial" pitchFamily="34" charset="0"/>
              </a:rPr>
              <a:t>2001 </a:t>
            </a:r>
            <a:r>
              <a:rPr lang="ru-RU" sz="1800" dirty="0">
                <a:latin typeface="Arial" pitchFamily="34" charset="0"/>
                <a:cs typeface="Arial" pitchFamily="34" charset="0"/>
              </a:rPr>
              <a:t>до</a:t>
            </a:r>
            <a:r>
              <a:rPr lang="ru-RU" sz="1800" b="1" dirty="0">
                <a:latin typeface="Arial" pitchFamily="34" charset="0"/>
                <a:cs typeface="Arial" pitchFamily="34" charset="0"/>
              </a:rPr>
              <a:t> 5000 </a:t>
            </a:r>
            <a:r>
              <a:rPr lang="ru-RU" sz="1800" dirty="0">
                <a:latin typeface="Arial" pitchFamily="34" charset="0"/>
                <a:cs typeface="Arial" pitchFamily="34" charset="0"/>
              </a:rPr>
              <a:t>работников(</a:t>
            </a:r>
            <a:r>
              <a:rPr lang="ru-RU" sz="1800" dirty="0" err="1">
                <a:latin typeface="Arial" pitchFamily="34" charset="0"/>
                <a:cs typeface="Arial" pitchFamily="34" charset="0"/>
              </a:rPr>
              <a:t>вкл</a:t>
            </a:r>
            <a:r>
              <a:rPr lang="ru-RU" sz="1800" dirty="0">
                <a:latin typeface="Arial" pitchFamily="34" charset="0"/>
                <a:cs typeface="Arial" pitchFamily="34" charset="0"/>
              </a:rPr>
              <a:t>.) - 4 </a:t>
            </a:r>
            <a:r>
              <a:rPr lang="ru-RU" sz="1800" dirty="0" err="1" smtClean="0">
                <a:latin typeface="Arial" pitchFamily="34" charset="0"/>
                <a:cs typeface="Arial" pitchFamily="34" charset="0"/>
              </a:rPr>
              <a:t>осв</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работника;</a:t>
            </a:r>
          </a:p>
          <a:p>
            <a:pPr algn="just"/>
            <a:r>
              <a:rPr lang="ru-RU" sz="1800" dirty="0">
                <a:latin typeface="Arial" pitchFamily="34" charset="0"/>
                <a:cs typeface="Arial" pitchFamily="34" charset="0"/>
              </a:rPr>
              <a:t>от </a:t>
            </a:r>
            <a:r>
              <a:rPr lang="ru-RU" sz="1800" b="1" dirty="0">
                <a:latin typeface="Arial" pitchFamily="34" charset="0"/>
                <a:cs typeface="Arial" pitchFamily="34" charset="0"/>
              </a:rPr>
              <a:t>5001</a:t>
            </a:r>
            <a:r>
              <a:rPr lang="ru-RU" sz="1800" dirty="0">
                <a:latin typeface="Arial" pitchFamily="34" charset="0"/>
                <a:cs typeface="Arial" pitchFamily="34" charset="0"/>
              </a:rPr>
              <a:t> и более работников        </a:t>
            </a:r>
            <a:r>
              <a:rPr lang="ru-RU" sz="1800" dirty="0" smtClean="0">
                <a:latin typeface="Arial" pitchFamily="34" charset="0"/>
                <a:cs typeface="Arial" pitchFamily="34" charset="0"/>
              </a:rPr>
              <a:t>  - </a:t>
            </a:r>
            <a:r>
              <a:rPr lang="ru-RU" sz="1800" dirty="0">
                <a:latin typeface="Arial" pitchFamily="34" charset="0"/>
                <a:cs typeface="Arial" pitchFamily="34" charset="0"/>
              </a:rPr>
              <a:t>5 </a:t>
            </a:r>
            <a:r>
              <a:rPr lang="ru-RU" sz="1800" dirty="0" err="1" smtClean="0">
                <a:latin typeface="Arial" pitchFamily="34" charset="0"/>
                <a:cs typeface="Arial" pitchFamily="34" charset="0"/>
              </a:rPr>
              <a:t>осв</a:t>
            </a:r>
            <a:r>
              <a:rPr lang="ru-RU" sz="1800" dirty="0" smtClean="0">
                <a:latin typeface="Arial" pitchFamily="34" charset="0"/>
                <a:cs typeface="Arial" pitchFamily="34" charset="0"/>
              </a:rPr>
              <a:t>. </a:t>
            </a:r>
            <a:r>
              <a:rPr lang="ru-RU" sz="1800" dirty="0">
                <a:latin typeface="Arial" pitchFamily="34" charset="0"/>
                <a:cs typeface="Arial" pitchFamily="34" charset="0"/>
              </a:rPr>
              <a:t>работников.</a:t>
            </a:r>
          </a:p>
        </p:txBody>
      </p:sp>
      <p:sp>
        <p:nvSpPr>
          <p:cNvPr id="6" name="Прямоугольник 5"/>
          <p:cNvSpPr/>
          <p:nvPr/>
        </p:nvSpPr>
        <p:spPr>
          <a:xfrm>
            <a:off x="71406" y="1285860"/>
            <a:ext cx="2340000" cy="13388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90000"/>
              </a:lnSpc>
            </a:pPr>
            <a:r>
              <a:rPr lang="ru-RU" sz="1800" b="1" dirty="0">
                <a:solidFill>
                  <a:schemeClr val="accent6">
                    <a:lumMod val="50000"/>
                  </a:schemeClr>
                </a:solidFill>
                <a:latin typeface="Arial" pitchFamily="34" charset="0"/>
                <a:cs typeface="Arial" pitchFamily="34" charset="0"/>
              </a:rPr>
              <a:t>В организациях, отнесенных к категориям по ГО, </a:t>
            </a:r>
          </a:p>
          <a:p>
            <a:pPr algn="ctr">
              <a:lnSpc>
                <a:spcPct val="90000"/>
              </a:lnSpc>
            </a:pPr>
            <a:r>
              <a:rPr lang="ru-RU" sz="1800" b="1" dirty="0">
                <a:solidFill>
                  <a:schemeClr val="accent6">
                    <a:lumMod val="50000"/>
                  </a:schemeClr>
                </a:solidFill>
                <a:latin typeface="Arial" pitchFamily="34" charset="0"/>
                <a:cs typeface="Arial" pitchFamily="34" charset="0"/>
              </a:rPr>
              <a:t>с количеством работников:</a:t>
            </a:r>
          </a:p>
        </p:txBody>
      </p:sp>
      <p:sp>
        <p:nvSpPr>
          <p:cNvPr id="9" name="Прямоугольник 8"/>
          <p:cNvSpPr/>
          <p:nvPr/>
        </p:nvSpPr>
        <p:spPr>
          <a:xfrm>
            <a:off x="2500298" y="2806020"/>
            <a:ext cx="6480000" cy="18374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pPr>
            <a:r>
              <a:rPr lang="ru-RU" sz="1800" b="1" i="1" dirty="0" smtClean="0">
                <a:solidFill>
                  <a:schemeClr val="tx1"/>
                </a:solidFill>
                <a:latin typeface="Arial" pitchFamily="34" charset="0"/>
                <a:cs typeface="Arial" pitchFamily="34" charset="0"/>
              </a:rPr>
              <a:t>Работа </a:t>
            </a:r>
            <a:r>
              <a:rPr lang="ru-RU" sz="1800" b="1" i="1" dirty="0">
                <a:solidFill>
                  <a:schemeClr val="tx1"/>
                </a:solidFill>
                <a:latin typeface="Arial" pitchFamily="34" charset="0"/>
                <a:cs typeface="Arial" pitchFamily="34" charset="0"/>
              </a:rPr>
              <a:t>может выполняться по совместительству </a:t>
            </a:r>
            <a:r>
              <a:rPr lang="ru-RU" sz="1800" dirty="0">
                <a:solidFill>
                  <a:schemeClr val="tx1"/>
                </a:solidFill>
                <a:latin typeface="Arial" pitchFamily="34" charset="0"/>
                <a:cs typeface="Arial" pitchFamily="34" charset="0"/>
              </a:rPr>
              <a:t>одним из работников организации. </a:t>
            </a:r>
          </a:p>
          <a:p>
            <a:pPr algn="ctr">
              <a:lnSpc>
                <a:spcPct val="90000"/>
              </a:lnSpc>
            </a:pPr>
            <a:r>
              <a:rPr lang="ru-RU" sz="1800" dirty="0" smtClean="0">
                <a:latin typeface="Arial" pitchFamily="34" charset="0"/>
                <a:cs typeface="Arial" pitchFamily="34" charset="0"/>
              </a:rPr>
              <a:t>По </a:t>
            </a:r>
            <a:r>
              <a:rPr lang="ru-RU" sz="1800" dirty="0">
                <a:latin typeface="Arial" pitchFamily="34" charset="0"/>
                <a:cs typeface="Arial" pitchFamily="34" charset="0"/>
              </a:rPr>
              <a:t>решению руководителя организации количество работников по ГО может быть </a:t>
            </a:r>
            <a:r>
              <a:rPr lang="ru-RU" sz="1800" dirty="0" smtClean="0">
                <a:latin typeface="Arial" pitchFamily="34" charset="0"/>
                <a:cs typeface="Arial" pitchFamily="34" charset="0"/>
              </a:rPr>
              <a:t>увеличено.</a:t>
            </a:r>
          </a:p>
          <a:p>
            <a:pPr algn="ctr">
              <a:lnSpc>
                <a:spcPct val="90000"/>
              </a:lnSpc>
            </a:pPr>
            <a:r>
              <a:rPr lang="ru-RU" sz="1800" b="1" i="1" dirty="0" smtClean="0">
                <a:latin typeface="Arial" pitchFamily="34" charset="0"/>
                <a:cs typeface="Arial" pitchFamily="34" charset="0"/>
              </a:rPr>
              <a:t>Назначение </a:t>
            </a:r>
            <a:r>
              <a:rPr lang="ru-RU" sz="1800" b="1" i="1" dirty="0" smtClean="0">
                <a:latin typeface="Arial" pitchFamily="34" charset="0"/>
                <a:cs typeface="Arial" pitchFamily="34" charset="0"/>
              </a:rPr>
              <a:t>освобожденных работников</a:t>
            </a:r>
            <a:r>
              <a:rPr lang="ru-RU" sz="1800" dirty="0" smtClean="0">
                <a:latin typeface="Arial" pitchFamily="34" charset="0"/>
                <a:cs typeface="Arial" pitchFamily="34" charset="0"/>
              </a:rPr>
              <a:t>, уполномоченных на решение задач в области </a:t>
            </a:r>
            <a:r>
              <a:rPr lang="ru-RU" sz="1800" dirty="0" smtClean="0">
                <a:latin typeface="Arial" pitchFamily="34" charset="0"/>
                <a:cs typeface="Arial" pitchFamily="34" charset="0"/>
              </a:rPr>
              <a:t>ГО, </a:t>
            </a:r>
            <a:r>
              <a:rPr lang="ru-RU" sz="1800" b="1" i="1" dirty="0" smtClean="0">
                <a:latin typeface="Arial" pitchFamily="34" charset="0"/>
                <a:cs typeface="Arial" pitchFamily="34" charset="0"/>
              </a:rPr>
              <a:t>не обязательно</a:t>
            </a:r>
            <a:r>
              <a:rPr lang="ru-RU" sz="1800" dirty="0" smtClean="0">
                <a:latin typeface="Arial" pitchFamily="34" charset="0"/>
                <a:cs typeface="Arial" pitchFamily="34" charset="0"/>
              </a:rPr>
              <a:t>.</a:t>
            </a:r>
            <a:endParaRPr lang="ru-RU" sz="1800" dirty="0">
              <a:latin typeface="Arial" pitchFamily="34" charset="0"/>
              <a:cs typeface="Arial" pitchFamily="34" charset="0"/>
            </a:endParaRPr>
          </a:p>
        </p:txBody>
      </p:sp>
      <p:sp>
        <p:nvSpPr>
          <p:cNvPr id="14" name="Прямоугольник 13"/>
          <p:cNvSpPr/>
          <p:nvPr/>
        </p:nvSpPr>
        <p:spPr>
          <a:xfrm>
            <a:off x="71406" y="4699861"/>
            <a:ext cx="2880000" cy="20867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80000"/>
              </a:lnSpc>
            </a:pPr>
            <a:r>
              <a:rPr lang="ru-RU" sz="1800" b="1" dirty="0">
                <a:solidFill>
                  <a:srgbClr val="008000"/>
                </a:solidFill>
                <a:latin typeface="Arial" pitchFamily="34" charset="0"/>
                <a:cs typeface="Arial" pitchFamily="34" charset="0"/>
              </a:rPr>
              <a:t>Количество отдельных </a:t>
            </a:r>
          </a:p>
          <a:p>
            <a:pPr algn="ctr">
              <a:lnSpc>
                <a:spcPct val="80000"/>
              </a:lnSpc>
            </a:pPr>
            <a:r>
              <a:rPr lang="ru-RU" sz="1800" b="1" dirty="0">
                <a:solidFill>
                  <a:srgbClr val="008000"/>
                </a:solidFill>
                <a:latin typeface="Arial" pitchFamily="34" charset="0"/>
                <a:cs typeface="Arial" pitchFamily="34" charset="0"/>
              </a:rPr>
              <a:t>работников по ГО</a:t>
            </a:r>
          </a:p>
          <a:p>
            <a:pPr algn="ctr">
              <a:lnSpc>
                <a:spcPct val="80000"/>
              </a:lnSpc>
            </a:pPr>
            <a:r>
              <a:rPr lang="ru-RU" sz="1800" b="1" dirty="0">
                <a:solidFill>
                  <a:srgbClr val="008000"/>
                </a:solidFill>
                <a:latin typeface="Arial" pitchFamily="34" charset="0"/>
                <a:cs typeface="Arial" pitchFamily="34" charset="0"/>
              </a:rPr>
              <a:t> </a:t>
            </a:r>
            <a:r>
              <a:rPr lang="ru-RU" sz="1800" b="1" dirty="0" smtClean="0">
                <a:solidFill>
                  <a:srgbClr val="008000"/>
                </a:solidFill>
                <a:latin typeface="Arial" pitchFamily="34" charset="0"/>
                <a:cs typeface="Arial" pitchFamily="34" charset="0"/>
              </a:rPr>
              <a:t>в составе представительств и филиалов</a:t>
            </a:r>
            <a:r>
              <a:rPr lang="ru-RU" sz="1800" dirty="0" smtClean="0">
                <a:solidFill>
                  <a:srgbClr val="008000"/>
                </a:solidFill>
                <a:latin typeface="Arial" pitchFamily="34" charset="0"/>
                <a:cs typeface="Arial" pitchFamily="34" charset="0"/>
              </a:rPr>
              <a:t>, соответствующих показателям для отнесения организаций к категориям по </a:t>
            </a:r>
            <a:r>
              <a:rPr lang="ru-RU" sz="1800" dirty="0" smtClean="0">
                <a:solidFill>
                  <a:srgbClr val="008000"/>
                </a:solidFill>
                <a:latin typeface="Arial" pitchFamily="34" charset="0"/>
                <a:cs typeface="Arial" pitchFamily="34" charset="0"/>
              </a:rPr>
              <a:t>ГО</a:t>
            </a:r>
            <a:endParaRPr lang="ru-RU" sz="1800" dirty="0">
              <a:solidFill>
                <a:srgbClr val="008000"/>
              </a:solidFill>
              <a:latin typeface="Arial" pitchFamily="34" charset="0"/>
              <a:cs typeface="Arial" pitchFamily="34" charset="0"/>
            </a:endParaRPr>
          </a:p>
        </p:txBody>
      </p:sp>
      <p:sp>
        <p:nvSpPr>
          <p:cNvPr id="13" name="Прямоугольник 12"/>
          <p:cNvSpPr/>
          <p:nvPr/>
        </p:nvSpPr>
        <p:spPr>
          <a:xfrm>
            <a:off x="71406" y="3214686"/>
            <a:ext cx="235745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800" b="1" dirty="0" smtClean="0">
                <a:solidFill>
                  <a:srgbClr val="0000CC"/>
                </a:solidFill>
                <a:latin typeface="Arial" pitchFamily="34" charset="0"/>
                <a:cs typeface="Arial" pitchFamily="34" charset="0"/>
              </a:rPr>
              <a:t>В организациях, не отнесенных к категориям по </a:t>
            </a:r>
            <a:r>
              <a:rPr lang="ru-RU" sz="1800" b="1" dirty="0" smtClean="0">
                <a:solidFill>
                  <a:srgbClr val="0000CC"/>
                </a:solidFill>
                <a:latin typeface="Arial" pitchFamily="34" charset="0"/>
                <a:cs typeface="Arial" pitchFamily="34" charset="0"/>
              </a:rPr>
              <a:t>ГО </a:t>
            </a:r>
            <a:endParaRPr lang="ru-RU" b="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2844" y="71414"/>
            <a:ext cx="8858312" cy="66665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ru-RU" altLang="ru-RU" sz="1800" b="1" dirty="0" smtClean="0">
                <a:latin typeface="Arial" pitchFamily="34" charset="0"/>
                <a:cs typeface="Arial" pitchFamily="34" charset="0"/>
              </a:rPr>
              <a:t>Учебно-материальная база для подготовки работающего населения в области гражданской обороны и защиты от чрезвычайных ситуаций</a:t>
            </a:r>
          </a:p>
        </p:txBody>
      </p:sp>
      <p:sp>
        <p:nvSpPr>
          <p:cNvPr id="22534" name="Прямоугольник 2"/>
          <p:cNvSpPr>
            <a:spLocks noChangeArrowheads="1"/>
          </p:cNvSpPr>
          <p:nvPr/>
        </p:nvSpPr>
        <p:spPr bwMode="auto">
          <a:xfrm>
            <a:off x="71406" y="5000636"/>
            <a:ext cx="8929750" cy="1754326"/>
          </a:xfrm>
          <a:prstGeom prst="rect">
            <a:avLst/>
          </a:prstGeom>
          <a:noFill/>
          <a:ln w="9525">
            <a:noFill/>
            <a:miter lim="800000"/>
            <a:headEnd/>
            <a:tailEnd/>
          </a:ln>
        </p:spPr>
        <p:txBody>
          <a:bodyPr wrap="square">
            <a:spAutoFit/>
          </a:bodyPr>
          <a:lstStyle/>
          <a:p>
            <a:pPr algn="just" defTabSz="179388" eaLnBrk="1" hangingPunct="1"/>
            <a:r>
              <a:rPr lang="ru-RU" altLang="ru-RU" sz="1800" b="1" dirty="0">
                <a:latin typeface="Arial" pitchFamily="34" charset="0"/>
                <a:cs typeface="Arial" pitchFamily="34" charset="0"/>
              </a:rPr>
              <a:t>     В </a:t>
            </a:r>
            <a:r>
              <a:rPr lang="ru-RU" altLang="ru-RU" sz="1800" b="1" dirty="0">
                <a:solidFill>
                  <a:srgbClr val="C00000"/>
                </a:solidFill>
                <a:latin typeface="Arial" pitchFamily="34" charset="0"/>
                <a:cs typeface="Arial" pitchFamily="34" charset="0"/>
              </a:rPr>
              <a:t>комплект средств </a:t>
            </a:r>
            <a:r>
              <a:rPr lang="ru-RU" altLang="ru-RU" sz="1800" b="1" dirty="0">
                <a:latin typeface="Arial" pitchFamily="34" charset="0"/>
                <a:cs typeface="Arial" pitchFamily="34" charset="0"/>
              </a:rPr>
              <a:t>для проведения занятий по ГО и защите от ЧС рекомендуется включить: плакаты, схемы и слайды по темам занятий, слайд-проектор, переносной экран, отдельные образцы СИЗ органов дыхания и кожи, тренажер для оказания первой помощи, а также, при возможности, различные видеовоспроизводящие устройства для показа фильмов и видеороликов.</a:t>
            </a:r>
          </a:p>
        </p:txBody>
      </p:sp>
      <p:sp>
        <p:nvSpPr>
          <p:cNvPr id="22535" name="Прямоугольник 3"/>
          <p:cNvSpPr>
            <a:spLocks noChangeArrowheads="1"/>
          </p:cNvSpPr>
          <p:nvPr/>
        </p:nvSpPr>
        <p:spPr bwMode="auto">
          <a:xfrm>
            <a:off x="147638" y="785794"/>
            <a:ext cx="8643937" cy="646331"/>
          </a:xfrm>
          <a:prstGeom prst="rect">
            <a:avLst/>
          </a:prstGeom>
          <a:noFill/>
          <a:ln w="9525">
            <a:noFill/>
            <a:miter lim="800000"/>
            <a:headEnd/>
            <a:tailEnd/>
          </a:ln>
        </p:spPr>
        <p:txBody>
          <a:bodyPr>
            <a:spAutoFit/>
          </a:bodyPr>
          <a:lstStyle/>
          <a:p>
            <a:pPr algn="ctr" eaLnBrk="1" hangingPunct="1"/>
            <a:r>
              <a:rPr lang="ru-RU" altLang="ru-RU" sz="1800" b="1" dirty="0">
                <a:solidFill>
                  <a:srgbClr val="0033CC"/>
                </a:solidFill>
                <a:latin typeface="Arial" pitchFamily="34" charset="0"/>
                <a:cs typeface="Arial" pitchFamily="34" charset="0"/>
              </a:rPr>
              <a:t>Письмо МЧС России от 27.02.2020 </a:t>
            </a:r>
            <a:r>
              <a:rPr lang="ru-RU" altLang="ru-RU" sz="1800" b="1" dirty="0" smtClean="0">
                <a:solidFill>
                  <a:srgbClr val="0033CC"/>
                </a:solidFill>
                <a:latin typeface="Arial" pitchFamily="34" charset="0"/>
                <a:cs typeface="Arial" pitchFamily="34" charset="0"/>
              </a:rPr>
              <a:t>№ </a:t>
            </a:r>
            <a:r>
              <a:rPr lang="ru-RU" altLang="ru-RU" sz="1800" b="1" dirty="0">
                <a:solidFill>
                  <a:srgbClr val="0033CC"/>
                </a:solidFill>
                <a:latin typeface="Arial" pitchFamily="34" charset="0"/>
                <a:cs typeface="Arial" pitchFamily="34" charset="0"/>
              </a:rPr>
              <a:t>11-7-604 </a:t>
            </a:r>
            <a:r>
              <a:rPr lang="ru-RU" altLang="ru-RU" sz="1800" b="1" dirty="0" smtClean="0">
                <a:solidFill>
                  <a:srgbClr val="0033CC"/>
                </a:solidFill>
                <a:latin typeface="Arial" pitchFamily="34" charset="0"/>
                <a:cs typeface="Arial" pitchFamily="34" charset="0"/>
              </a:rPr>
              <a:t>«О </a:t>
            </a:r>
            <a:r>
              <a:rPr lang="ru-RU" altLang="ru-RU" sz="1800" b="1" dirty="0">
                <a:solidFill>
                  <a:srgbClr val="0033CC"/>
                </a:solidFill>
                <a:latin typeface="Arial" pitchFamily="34" charset="0"/>
                <a:cs typeface="Arial" pitchFamily="34" charset="0"/>
              </a:rPr>
              <a:t>примерном порядке определения состава учебно-материальной базы»</a:t>
            </a:r>
          </a:p>
        </p:txBody>
      </p:sp>
      <p:sp>
        <p:nvSpPr>
          <p:cNvPr id="6" name="Скругленный прямоугольник 5"/>
          <p:cNvSpPr/>
          <p:nvPr/>
        </p:nvSpPr>
        <p:spPr>
          <a:xfrm>
            <a:off x="3563725" y="1643050"/>
            <a:ext cx="5435942" cy="92821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altLang="ru-RU" sz="1800" b="1" dirty="0">
                <a:solidFill>
                  <a:schemeClr val="tx1"/>
                </a:solidFill>
                <a:latin typeface="Arial" pitchFamily="34" charset="0"/>
                <a:cs typeface="Arial" pitchFamily="34" charset="0"/>
              </a:rPr>
              <a:t>комплект средств для проведения занятий по ГО и защите от ЧС, один уголок ГОЧС</a:t>
            </a:r>
          </a:p>
        </p:txBody>
      </p:sp>
      <p:sp>
        <p:nvSpPr>
          <p:cNvPr id="7" name="Скругленный прямоугольник 6"/>
          <p:cNvSpPr/>
          <p:nvPr/>
        </p:nvSpPr>
        <p:spPr>
          <a:xfrm>
            <a:off x="149184" y="1643050"/>
            <a:ext cx="2492501" cy="92821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altLang="ru-RU" sz="1800" b="1" dirty="0">
                <a:solidFill>
                  <a:schemeClr val="tx1"/>
                </a:solidFill>
                <a:latin typeface="Arial" pitchFamily="34" charset="0"/>
                <a:cs typeface="Arial" pitchFamily="34" charset="0"/>
              </a:rPr>
              <a:t>Если численность работников до 200 человек</a:t>
            </a:r>
            <a:endParaRPr lang="ru-RU" sz="1800" b="1" dirty="0">
              <a:solidFill>
                <a:schemeClr val="tx1"/>
              </a:solidFill>
              <a:latin typeface="Arial" pitchFamily="34" charset="0"/>
              <a:cs typeface="Arial" pitchFamily="34" charset="0"/>
            </a:endParaRPr>
          </a:p>
        </p:txBody>
      </p:sp>
      <p:sp>
        <p:nvSpPr>
          <p:cNvPr id="8" name="Стрелка вправо 7"/>
          <p:cNvSpPr/>
          <p:nvPr/>
        </p:nvSpPr>
        <p:spPr>
          <a:xfrm>
            <a:off x="2749121" y="1707021"/>
            <a:ext cx="720725" cy="795338"/>
          </a:xfrm>
          <a:prstGeom prst="rightArrow">
            <a:avLst>
              <a:gd name="adj1" fmla="val 50000"/>
              <a:gd name="adj2" fmla="val 55686"/>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sz="1800">
              <a:latin typeface="Arial" pitchFamily="34" charset="0"/>
              <a:cs typeface="Arial" pitchFamily="34" charset="0"/>
            </a:endParaRPr>
          </a:p>
        </p:txBody>
      </p:sp>
      <p:sp>
        <p:nvSpPr>
          <p:cNvPr id="9" name="Скругленный прямоугольник 8"/>
          <p:cNvSpPr/>
          <p:nvPr/>
        </p:nvSpPr>
        <p:spPr>
          <a:xfrm>
            <a:off x="3563725" y="2787290"/>
            <a:ext cx="5435942" cy="92821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altLang="ru-RU" sz="1800" b="1" dirty="0">
                <a:solidFill>
                  <a:schemeClr val="tx1"/>
                </a:solidFill>
                <a:latin typeface="Arial" pitchFamily="34" charset="0"/>
                <a:cs typeface="Arial" pitchFamily="34" charset="0"/>
              </a:rPr>
              <a:t>многопрофильный класс и по одному уголку ГОЧС в каждом </a:t>
            </a:r>
            <a:r>
              <a:rPr lang="ru-RU" altLang="ru-RU" sz="1800" b="1" dirty="0" smtClean="0">
                <a:solidFill>
                  <a:schemeClr val="tx1"/>
                </a:solidFill>
                <a:latin typeface="Arial" pitchFamily="34" charset="0"/>
                <a:cs typeface="Arial" pitchFamily="34" charset="0"/>
              </a:rPr>
              <a:t>административном </a:t>
            </a:r>
            <a:r>
              <a:rPr lang="ru-RU" altLang="ru-RU" sz="1800" b="1" dirty="0">
                <a:solidFill>
                  <a:schemeClr val="tx1"/>
                </a:solidFill>
                <a:latin typeface="Arial" pitchFamily="34" charset="0"/>
                <a:cs typeface="Arial" pitchFamily="34" charset="0"/>
              </a:rPr>
              <a:t>и производственном здании</a:t>
            </a:r>
          </a:p>
        </p:txBody>
      </p:sp>
      <p:sp>
        <p:nvSpPr>
          <p:cNvPr id="10" name="Скругленный прямоугольник 9"/>
          <p:cNvSpPr/>
          <p:nvPr/>
        </p:nvSpPr>
        <p:spPr>
          <a:xfrm>
            <a:off x="149184" y="2841247"/>
            <a:ext cx="2492501" cy="874259"/>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altLang="ru-RU" sz="1800" b="1" dirty="0">
                <a:solidFill>
                  <a:schemeClr val="tx1"/>
                </a:solidFill>
                <a:latin typeface="Arial" pitchFamily="34" charset="0"/>
                <a:cs typeface="Arial" pitchFamily="34" charset="0"/>
              </a:rPr>
              <a:t>Если численность работников свыше 200 человек</a:t>
            </a:r>
            <a:endParaRPr lang="ru-RU" sz="1800" b="1" dirty="0">
              <a:solidFill>
                <a:schemeClr val="tx1"/>
              </a:solidFill>
              <a:latin typeface="Arial" pitchFamily="34" charset="0"/>
              <a:cs typeface="Arial" pitchFamily="34" charset="0"/>
            </a:endParaRPr>
          </a:p>
        </p:txBody>
      </p:sp>
      <p:sp>
        <p:nvSpPr>
          <p:cNvPr id="11" name="Стрелка вправо 10"/>
          <p:cNvSpPr/>
          <p:nvPr/>
        </p:nvSpPr>
        <p:spPr>
          <a:xfrm>
            <a:off x="2757059" y="2851609"/>
            <a:ext cx="720725" cy="795337"/>
          </a:xfrm>
          <a:prstGeom prst="rightArrow">
            <a:avLst>
              <a:gd name="adj1" fmla="val 50000"/>
              <a:gd name="adj2" fmla="val 55686"/>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sz="1800">
              <a:latin typeface="Arial" pitchFamily="34" charset="0"/>
              <a:cs typeface="Arial" pitchFamily="34" charset="0"/>
            </a:endParaRPr>
          </a:p>
        </p:txBody>
      </p:sp>
      <p:sp>
        <p:nvSpPr>
          <p:cNvPr id="12" name="Скругленный прямоугольник 11"/>
          <p:cNvSpPr/>
          <p:nvPr/>
        </p:nvSpPr>
        <p:spPr>
          <a:xfrm>
            <a:off x="3565214" y="3947306"/>
            <a:ext cx="5435942" cy="92821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ru-RU" altLang="ru-RU" sz="1800" b="1" dirty="0">
                <a:solidFill>
                  <a:schemeClr val="tx1"/>
                </a:solidFill>
                <a:latin typeface="Arial" pitchFamily="34" charset="0"/>
                <a:cs typeface="Arial" pitchFamily="34" charset="0"/>
              </a:rPr>
              <a:t>многопрофильный класс, учебную площадку или натурный участок местности и уголки ГОЧС.</a:t>
            </a:r>
          </a:p>
        </p:txBody>
      </p:sp>
      <p:sp>
        <p:nvSpPr>
          <p:cNvPr id="13" name="Скругленный прямоугольник 12"/>
          <p:cNvSpPr/>
          <p:nvPr/>
        </p:nvSpPr>
        <p:spPr>
          <a:xfrm>
            <a:off x="150673" y="4001263"/>
            <a:ext cx="2492501" cy="874259"/>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altLang="ru-RU" sz="1800" b="1" dirty="0">
                <a:solidFill>
                  <a:schemeClr val="tx1"/>
                </a:solidFill>
                <a:latin typeface="Arial" pitchFamily="34" charset="0"/>
                <a:cs typeface="Arial" pitchFamily="34" charset="0"/>
              </a:rPr>
              <a:t>Для организаций, создающих НАСФ и (или) </a:t>
            </a:r>
            <a:r>
              <a:rPr lang="ru-RU" altLang="ru-RU" sz="1800" b="1" dirty="0" smtClean="0">
                <a:solidFill>
                  <a:schemeClr val="tx1"/>
                </a:solidFill>
                <a:latin typeface="Arial" pitchFamily="34" charset="0"/>
                <a:cs typeface="Arial" pitchFamily="34" charset="0"/>
              </a:rPr>
              <a:t>НФГО</a:t>
            </a:r>
            <a:endParaRPr lang="ru-RU" sz="1800" b="1" dirty="0">
              <a:solidFill>
                <a:schemeClr val="tx1"/>
              </a:solidFill>
              <a:latin typeface="Arial" pitchFamily="34" charset="0"/>
              <a:cs typeface="Arial" pitchFamily="34" charset="0"/>
            </a:endParaRPr>
          </a:p>
        </p:txBody>
      </p:sp>
      <p:sp>
        <p:nvSpPr>
          <p:cNvPr id="14" name="Стрелка вправо 13"/>
          <p:cNvSpPr/>
          <p:nvPr/>
        </p:nvSpPr>
        <p:spPr>
          <a:xfrm>
            <a:off x="2758646" y="4012071"/>
            <a:ext cx="720725" cy="793750"/>
          </a:xfrm>
          <a:prstGeom prst="rightArrow">
            <a:avLst>
              <a:gd name="adj1" fmla="val 50000"/>
              <a:gd name="adj2" fmla="val 55686"/>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000240"/>
            <a:ext cx="8358246" cy="2308324"/>
          </a:xfrm>
          <a:prstGeom prst="rect">
            <a:avLst/>
          </a:prstGeom>
          <a:solidFill>
            <a:schemeClr val="accent5">
              <a:lumMod val="20000"/>
              <a:lumOff val="80000"/>
            </a:schemeClr>
          </a:solidFill>
        </p:spPr>
        <p:txBody>
          <a:bodyPr wrap="square">
            <a:spAutoFit/>
          </a:bodyPr>
          <a:lstStyle/>
          <a:p>
            <a:pPr algn="ctr"/>
            <a:endParaRPr lang="ru-RU" b="1" dirty="0" smtClean="0">
              <a:latin typeface="Arial" pitchFamily="34" charset="0"/>
              <a:cs typeface="Arial" pitchFamily="34" charset="0"/>
            </a:endParaRPr>
          </a:p>
          <a:p>
            <a:pPr algn="ctr"/>
            <a:r>
              <a:rPr lang="ru-RU" b="1" dirty="0" smtClean="0">
                <a:latin typeface="Arial" pitchFamily="34" charset="0"/>
                <a:cs typeface="Arial" pitchFamily="34" charset="0"/>
              </a:rPr>
              <a:t>Организация подготовки в области ГО защиты от ЧС </a:t>
            </a:r>
          </a:p>
          <a:p>
            <a:pPr algn="ctr"/>
            <a:r>
              <a:rPr lang="ru-RU" b="1" dirty="0" smtClean="0">
                <a:latin typeface="Arial" pitchFamily="34" charset="0"/>
                <a:cs typeface="Arial" pitchFamily="34" charset="0"/>
              </a:rPr>
              <a:t>личного состава формирований и служб организации</a:t>
            </a:r>
          </a:p>
          <a:p>
            <a:pPr algn="ctr"/>
            <a:endParaRPr lang="ru-RU" b="1" dirty="0" smtClean="0">
              <a:latin typeface="Arial" pitchFamily="34" charset="0"/>
              <a:cs typeface="Arial" pitchFamily="34" charset="0"/>
            </a:endParaRPr>
          </a:p>
          <a:p>
            <a:pPr algn="ctr"/>
            <a:r>
              <a:rPr lang="ru-RU" sz="2000" b="1" i="1" dirty="0" smtClean="0">
                <a:solidFill>
                  <a:srgbClr val="000066"/>
                </a:solidFill>
                <a:latin typeface="Arial" pitchFamily="34" charset="0"/>
                <a:cs typeface="Arial" pitchFamily="34" charset="0"/>
              </a:rPr>
              <a:t>(для организаций, создающих НФГО, НАСФ, СС)</a:t>
            </a:r>
            <a:endParaRPr lang="ru-RU" sz="2000" b="1" i="1" dirty="0">
              <a:solidFill>
                <a:srgbClr val="00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8" y="357166"/>
            <a:ext cx="9001156" cy="3970318"/>
          </a:xfrm>
          <a:prstGeom prst="rect">
            <a:avLst/>
          </a:prstGeom>
        </p:spPr>
        <p:txBody>
          <a:bodyPr wrap="square">
            <a:spAutoFit/>
          </a:bodyPr>
          <a:lstStyle/>
          <a:p>
            <a:pPr indent="457200" algn="just"/>
            <a:r>
              <a:rPr lang="ru-RU" sz="1800" dirty="0" smtClean="0">
                <a:latin typeface="Arial" pitchFamily="34" charset="0"/>
                <a:cs typeface="Arial" pitchFamily="34" charset="0"/>
              </a:rPr>
              <a:t>3. Руководители и личный состав формирований и служб:</a:t>
            </a:r>
          </a:p>
          <a:p>
            <a:pPr indent="457200" algn="just"/>
            <a:r>
              <a:rPr lang="ru-RU" sz="1800" dirty="0" smtClean="0">
                <a:latin typeface="Arial" pitchFamily="34" charset="0"/>
                <a:cs typeface="Arial" pitchFamily="34" charset="0"/>
              </a:rPr>
              <a:t>а) дополнительное проф. образование или курсовое обучение руководителей формирований и служб …</a:t>
            </a:r>
          </a:p>
          <a:p>
            <a:pPr indent="457200" algn="just"/>
            <a:r>
              <a:rPr lang="ru-RU" sz="1800" b="1" dirty="0" smtClean="0">
                <a:latin typeface="Arial" pitchFamily="34" charset="0"/>
                <a:cs typeface="Arial" pitchFamily="34" charset="0"/>
              </a:rPr>
              <a:t>б) курсовое обучение личного состава формирований и служб по месту работы;</a:t>
            </a:r>
          </a:p>
          <a:p>
            <a:pPr indent="457200" algn="just"/>
            <a:r>
              <a:rPr lang="ru-RU" sz="1800" dirty="0" smtClean="0">
                <a:latin typeface="Arial" pitchFamily="34" charset="0"/>
                <a:cs typeface="Arial" pitchFamily="34" charset="0"/>
              </a:rPr>
              <a:t>в) участие в учениях и тренировках по гражданской обороне.</a:t>
            </a:r>
          </a:p>
          <a:p>
            <a:pPr indent="457200" algn="just"/>
            <a:endParaRPr lang="ru-RU" sz="1800" i="1" dirty="0" smtClean="0">
              <a:latin typeface="Arial" pitchFamily="34" charset="0"/>
              <a:cs typeface="Arial" pitchFamily="34" charset="0"/>
            </a:endParaRPr>
          </a:p>
          <a:p>
            <a:pPr indent="457200" algn="just"/>
            <a:r>
              <a:rPr lang="ru-RU" sz="1800" i="1" dirty="0" smtClean="0">
                <a:latin typeface="Arial" pitchFamily="34" charset="0"/>
                <a:cs typeface="Arial" pitchFamily="34" charset="0"/>
              </a:rPr>
              <a:t>ПП 841 - п. 5 Положения: г) организации:</a:t>
            </a:r>
          </a:p>
          <a:p>
            <a:pPr indent="457200" algn="just"/>
            <a:r>
              <a:rPr lang="ru-RU" sz="1800" b="1" i="1" dirty="0" smtClean="0">
                <a:latin typeface="Arial" pitchFamily="34" charset="0"/>
                <a:cs typeface="Arial" pitchFamily="34" charset="0"/>
              </a:rPr>
              <a:t>разрабатывают </a:t>
            </a:r>
            <a:r>
              <a:rPr lang="ru-RU" sz="1800" i="1" dirty="0" smtClean="0">
                <a:latin typeface="Arial" pitchFamily="34" charset="0"/>
                <a:cs typeface="Arial" pitchFamily="34" charset="0"/>
              </a:rPr>
              <a:t>с учетом особенностей деятельности организаций и </a:t>
            </a:r>
            <a:r>
              <a:rPr lang="ru-RU" sz="1800" b="1" i="1" dirty="0" smtClean="0">
                <a:latin typeface="Arial" pitchFamily="34" charset="0"/>
                <a:cs typeface="Arial" pitchFamily="34" charset="0"/>
              </a:rPr>
              <a:t>на основе примерных программ, утвержденных МЧС России, программы курсового обучения личного состава формирований и служб </a:t>
            </a:r>
            <a:r>
              <a:rPr lang="ru-RU" sz="1800" i="1" dirty="0" smtClean="0">
                <a:latin typeface="Arial" pitchFamily="34" charset="0"/>
                <a:cs typeface="Arial" pitchFamily="34" charset="0"/>
              </a:rPr>
              <a:t>организаций в области гражданской обороны;</a:t>
            </a:r>
          </a:p>
          <a:p>
            <a:pPr indent="457200" algn="just"/>
            <a:r>
              <a:rPr lang="ru-RU" sz="1800" i="1" dirty="0" smtClean="0">
                <a:latin typeface="Arial" pitchFamily="34" charset="0"/>
                <a:cs typeface="Arial" pitchFamily="34" charset="0"/>
              </a:rPr>
              <a:t>осуществляют курсовое обучение в области гражданской обороны личного состава формирований и служб, создаваемых в организации;</a:t>
            </a:r>
            <a:endParaRPr lang="ru-RU" sz="1800" dirty="0">
              <a:latin typeface="Arial" pitchFamily="34" charset="0"/>
              <a:cs typeface="Arial" pitchFamily="34" charset="0"/>
            </a:endParaRPr>
          </a:p>
        </p:txBody>
      </p:sp>
      <p:sp>
        <p:nvSpPr>
          <p:cNvPr id="3" name="Прямоугольник 2"/>
          <p:cNvSpPr/>
          <p:nvPr/>
        </p:nvSpPr>
        <p:spPr>
          <a:xfrm>
            <a:off x="0" y="0"/>
            <a:ext cx="9144000" cy="369332"/>
          </a:xfrm>
          <a:prstGeom prst="rect">
            <a:avLst/>
          </a:prstGeom>
        </p:spPr>
        <p:txBody>
          <a:bodyPr wrap="square">
            <a:spAutoFit/>
          </a:bodyPr>
          <a:lstStyle/>
          <a:p>
            <a:pPr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Постановление Правительства РФ от 02.11.2000 № 841 – Формы подготовки </a:t>
            </a:r>
            <a:endParaRPr lang="ru-RU" sz="1800" dirty="0">
              <a:solidFill>
                <a:srgbClr val="0033CC"/>
              </a:solidFill>
            </a:endParaRPr>
          </a:p>
        </p:txBody>
      </p:sp>
      <p:sp>
        <p:nvSpPr>
          <p:cNvPr id="4" name="Прямоугольник 3"/>
          <p:cNvSpPr/>
          <p:nvPr/>
        </p:nvSpPr>
        <p:spPr>
          <a:xfrm>
            <a:off x="214282" y="4429132"/>
            <a:ext cx="4320000" cy="1200329"/>
          </a:xfrm>
          <a:prstGeom prst="rect">
            <a:avLst/>
          </a:prstGeom>
          <a:solidFill>
            <a:schemeClr val="bg1"/>
          </a:solidFill>
          <a:ln>
            <a:solidFill>
              <a:schemeClr val="accent1"/>
            </a:solidFill>
          </a:ln>
        </p:spPr>
        <p:txBody>
          <a:bodyPr>
            <a:spAutoFit/>
          </a:bodyPr>
          <a:lstStyle/>
          <a:p>
            <a:pPr algn="ctr" eaLnBrk="1" hangingPunct="1"/>
            <a:r>
              <a:rPr lang="ru-RU" altLang="ru-RU" sz="1800" b="1" dirty="0" smtClean="0">
                <a:solidFill>
                  <a:srgbClr val="000066"/>
                </a:solidFill>
                <a:latin typeface="Arial" pitchFamily="34" charset="0"/>
                <a:cs typeface="Arial" pitchFamily="34" charset="0"/>
              </a:rPr>
              <a:t>Примерная программа курсового обучения личного состава</a:t>
            </a:r>
            <a:br>
              <a:rPr lang="ru-RU" altLang="ru-RU" sz="1800" b="1" dirty="0" smtClean="0">
                <a:solidFill>
                  <a:srgbClr val="000066"/>
                </a:solidFill>
                <a:latin typeface="Arial" pitchFamily="34" charset="0"/>
                <a:cs typeface="Arial" pitchFamily="34" charset="0"/>
              </a:rPr>
            </a:br>
            <a:r>
              <a:rPr lang="ru-RU" altLang="ru-RU" sz="1800" b="1" dirty="0" smtClean="0">
                <a:solidFill>
                  <a:srgbClr val="000066"/>
                </a:solidFill>
                <a:latin typeface="Arial" pitchFamily="34" charset="0"/>
                <a:cs typeface="Arial" pitchFamily="34" charset="0"/>
              </a:rPr>
              <a:t>НФГО в области ГО </a:t>
            </a:r>
          </a:p>
          <a:p>
            <a:pPr algn="ctr" eaLnBrk="1" hangingPunct="1"/>
            <a:r>
              <a:rPr lang="ru-RU" altLang="ru-RU" sz="1800" b="1" dirty="0" smtClean="0">
                <a:solidFill>
                  <a:srgbClr val="000066"/>
                </a:solidFill>
                <a:latin typeface="Arial" pitchFamily="34" charset="0"/>
                <a:cs typeface="Arial" pitchFamily="34" charset="0"/>
              </a:rPr>
              <a:t>от 20.11.2020 г. № 2-4-71-26-11</a:t>
            </a:r>
            <a:endParaRPr lang="ru-RU" altLang="ru-RU" sz="1800" b="1" dirty="0">
              <a:solidFill>
                <a:srgbClr val="000066"/>
              </a:solidFill>
              <a:latin typeface="Arial" pitchFamily="34" charset="0"/>
              <a:cs typeface="Arial" pitchFamily="34" charset="0"/>
            </a:endParaRPr>
          </a:p>
        </p:txBody>
      </p:sp>
      <p:sp>
        <p:nvSpPr>
          <p:cNvPr id="5" name="Прямоугольник 1"/>
          <p:cNvSpPr>
            <a:spLocks noChangeArrowheads="1"/>
          </p:cNvSpPr>
          <p:nvPr/>
        </p:nvSpPr>
        <p:spPr bwMode="auto">
          <a:xfrm>
            <a:off x="4643438" y="4429132"/>
            <a:ext cx="4320000" cy="1200329"/>
          </a:xfrm>
          <a:prstGeom prst="rect">
            <a:avLst/>
          </a:prstGeom>
          <a:solidFill>
            <a:schemeClr val="bg1"/>
          </a:solidFill>
          <a:ln w="9525">
            <a:solidFill>
              <a:schemeClr val="accent1"/>
            </a:solidFill>
            <a:miter lim="800000"/>
            <a:headEnd/>
            <a:tailEnd/>
          </a:ln>
        </p:spPr>
        <p:txBody>
          <a:bodyPr wrap="square">
            <a:spAutoFit/>
          </a:bodyPr>
          <a:lstStyle/>
          <a:p>
            <a:pPr algn="ctr" eaLnBrk="1" hangingPunct="1"/>
            <a:r>
              <a:rPr lang="ru-RU" altLang="ru-RU" sz="1800" b="1" dirty="0">
                <a:solidFill>
                  <a:srgbClr val="000066"/>
                </a:solidFill>
                <a:latin typeface="Arial" pitchFamily="34" charset="0"/>
                <a:cs typeface="Arial" pitchFamily="34" charset="0"/>
              </a:rPr>
              <a:t>Примерная программа курсового обучения личного состава</a:t>
            </a:r>
            <a:br>
              <a:rPr lang="ru-RU" altLang="ru-RU" sz="1800" b="1" dirty="0">
                <a:solidFill>
                  <a:srgbClr val="000066"/>
                </a:solidFill>
                <a:latin typeface="Arial" pitchFamily="34" charset="0"/>
                <a:cs typeface="Arial" pitchFamily="34" charset="0"/>
              </a:rPr>
            </a:br>
            <a:r>
              <a:rPr lang="ru-RU" altLang="ru-RU" sz="1800" b="1" dirty="0">
                <a:solidFill>
                  <a:srgbClr val="000066"/>
                </a:solidFill>
                <a:latin typeface="Arial" pitchFamily="34" charset="0"/>
                <a:cs typeface="Arial" pitchFamily="34" charset="0"/>
              </a:rPr>
              <a:t>НАСФ в области ГО </a:t>
            </a:r>
            <a:endParaRPr lang="ru-RU" altLang="ru-RU" sz="1800" b="1" dirty="0" smtClean="0">
              <a:solidFill>
                <a:srgbClr val="000066"/>
              </a:solidFill>
              <a:latin typeface="Arial" pitchFamily="34" charset="0"/>
              <a:cs typeface="Arial" pitchFamily="34" charset="0"/>
            </a:endParaRPr>
          </a:p>
          <a:p>
            <a:pPr algn="ctr" eaLnBrk="1" hangingPunct="1"/>
            <a:r>
              <a:rPr lang="ru-RU" altLang="ru-RU" sz="1800" b="1" dirty="0" smtClean="0">
                <a:solidFill>
                  <a:srgbClr val="000066"/>
                </a:solidFill>
                <a:latin typeface="Arial" pitchFamily="34" charset="0"/>
                <a:cs typeface="Arial" pitchFamily="34" charset="0"/>
              </a:rPr>
              <a:t>от </a:t>
            </a:r>
            <a:r>
              <a:rPr lang="ru-RU" altLang="ru-RU" sz="1800" b="1" dirty="0">
                <a:solidFill>
                  <a:srgbClr val="000066"/>
                </a:solidFill>
                <a:latin typeface="Arial" pitchFamily="34" charset="0"/>
                <a:cs typeface="Arial" pitchFamily="34" charset="0"/>
              </a:rPr>
              <a:t>20.11.2020 г. № 2-4-71-28-11</a:t>
            </a:r>
          </a:p>
        </p:txBody>
      </p:sp>
      <p:sp>
        <p:nvSpPr>
          <p:cNvPr id="6" name="Прямоугольник 1"/>
          <p:cNvSpPr>
            <a:spLocks noChangeArrowheads="1"/>
          </p:cNvSpPr>
          <p:nvPr/>
        </p:nvSpPr>
        <p:spPr bwMode="auto">
          <a:xfrm>
            <a:off x="285720" y="5715016"/>
            <a:ext cx="8604000" cy="646331"/>
          </a:xfrm>
          <a:prstGeom prst="rect">
            <a:avLst/>
          </a:prstGeom>
          <a:solidFill>
            <a:schemeClr val="bg1"/>
          </a:solidFill>
          <a:ln w="9525">
            <a:solidFill>
              <a:schemeClr val="accent1"/>
            </a:solidFill>
            <a:miter lim="800000"/>
            <a:headEnd/>
            <a:tailEnd/>
          </a:ln>
        </p:spPr>
        <p:txBody>
          <a:bodyPr>
            <a:spAutoFit/>
          </a:bodyPr>
          <a:lstStyle/>
          <a:p>
            <a:pPr algn="ctr" eaLnBrk="1" hangingPunct="1"/>
            <a:r>
              <a:rPr lang="ru-RU" altLang="ru-RU" sz="1800" b="1" dirty="0">
                <a:solidFill>
                  <a:srgbClr val="000066"/>
                </a:solidFill>
                <a:latin typeface="Arial" pitchFamily="34" charset="0"/>
                <a:cs typeface="Arial" pitchFamily="34" charset="0"/>
              </a:rPr>
              <a:t>Примерная программа курсового обучения личного состава</a:t>
            </a:r>
            <a:br>
              <a:rPr lang="ru-RU" altLang="ru-RU" sz="1800" b="1" dirty="0">
                <a:solidFill>
                  <a:srgbClr val="000066"/>
                </a:solidFill>
                <a:latin typeface="Arial" pitchFamily="34" charset="0"/>
                <a:cs typeface="Arial" pitchFamily="34" charset="0"/>
              </a:rPr>
            </a:br>
            <a:r>
              <a:rPr lang="ru-RU" altLang="ru-RU" sz="1800" b="1" dirty="0">
                <a:solidFill>
                  <a:srgbClr val="000066"/>
                </a:solidFill>
                <a:latin typeface="Arial" pitchFamily="34" charset="0"/>
                <a:cs typeface="Arial" pitchFamily="34" charset="0"/>
              </a:rPr>
              <a:t>спасательных служб в области ГО от 20.11.2020 г. № 2-4-71-25-11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06" y="108000"/>
            <a:ext cx="2880000" cy="646331"/>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800" dirty="0" smtClean="0">
                <a:latin typeface="Arial" pitchFamily="34" charset="0"/>
                <a:cs typeface="Arial" pitchFamily="34" charset="0"/>
              </a:rPr>
              <a:t>Курсовое обучение личного состава НФГО</a:t>
            </a:r>
            <a:endParaRPr lang="ru-RU" sz="1800" dirty="0">
              <a:latin typeface="Arial" pitchFamily="34" charset="0"/>
              <a:cs typeface="Arial" pitchFamily="34" charset="0"/>
            </a:endParaRPr>
          </a:p>
        </p:txBody>
      </p:sp>
      <p:sp>
        <p:nvSpPr>
          <p:cNvPr id="4" name="Прямоугольник 3"/>
          <p:cNvSpPr/>
          <p:nvPr/>
        </p:nvSpPr>
        <p:spPr>
          <a:xfrm>
            <a:off x="3132000" y="108000"/>
            <a:ext cx="2880000" cy="646331"/>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800" dirty="0" smtClean="0">
                <a:latin typeface="Arial" pitchFamily="34" charset="0"/>
                <a:cs typeface="Arial" pitchFamily="34" charset="0"/>
              </a:rPr>
              <a:t>Курсовое обучение личного состава НАСФ </a:t>
            </a:r>
            <a:endParaRPr lang="ru-RU" sz="1800" dirty="0">
              <a:latin typeface="Arial" pitchFamily="34" charset="0"/>
              <a:cs typeface="Arial" pitchFamily="34" charset="0"/>
            </a:endParaRPr>
          </a:p>
        </p:txBody>
      </p:sp>
      <p:sp>
        <p:nvSpPr>
          <p:cNvPr id="5" name="Прямоугольник 4"/>
          <p:cNvSpPr/>
          <p:nvPr/>
        </p:nvSpPr>
        <p:spPr>
          <a:xfrm>
            <a:off x="6192000" y="108000"/>
            <a:ext cx="2880000" cy="646331"/>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a:spAutoFit/>
          </a:bodyPr>
          <a:lstStyle/>
          <a:p>
            <a:pPr algn="ctr"/>
            <a:r>
              <a:rPr lang="ru-RU" sz="1800" dirty="0" smtClean="0">
                <a:latin typeface="Arial" pitchFamily="34" charset="0"/>
                <a:cs typeface="Arial" pitchFamily="34" charset="0"/>
              </a:rPr>
              <a:t>Курсовое обучение личного состава СС</a:t>
            </a:r>
            <a:endParaRPr lang="ru-RU" sz="1800" dirty="0">
              <a:latin typeface="Arial" pitchFamily="34" charset="0"/>
              <a:cs typeface="Arial" pitchFamily="34" charset="0"/>
            </a:endParaRPr>
          </a:p>
        </p:txBody>
      </p:sp>
      <p:sp>
        <p:nvSpPr>
          <p:cNvPr id="6" name="Прямоугольник 5"/>
          <p:cNvSpPr/>
          <p:nvPr/>
        </p:nvSpPr>
        <p:spPr>
          <a:xfrm>
            <a:off x="71406" y="934034"/>
            <a:ext cx="9000000" cy="923330"/>
          </a:xfrm>
          <a:prstGeom prst="rect">
            <a:avLst/>
          </a:prstGeom>
          <a:solidFill>
            <a:schemeClr val="bg1"/>
          </a:solidFill>
          <a:ln>
            <a:solidFill>
              <a:schemeClr val="accent1"/>
            </a:solidFill>
          </a:ln>
        </p:spPr>
        <p:txBody>
          <a:bodyPr wrap="square">
            <a:spAutoFit/>
          </a:bodyPr>
          <a:lstStyle/>
          <a:p>
            <a:pPr algn="ctr"/>
            <a:r>
              <a:rPr lang="ru-RU" sz="1800" dirty="0" smtClean="0">
                <a:latin typeface="Arial" pitchFamily="34" charset="0"/>
                <a:cs typeface="Arial" pitchFamily="34" charset="0"/>
              </a:rPr>
              <a:t>Занятия рекомендуется проводить </a:t>
            </a:r>
            <a:r>
              <a:rPr lang="ru-RU" sz="1800" b="1" dirty="0" smtClean="0">
                <a:latin typeface="Arial" pitchFamily="34" charset="0"/>
                <a:cs typeface="Arial" pitchFamily="34" charset="0"/>
              </a:rPr>
              <a:t>в течение года ежемесячно</a:t>
            </a:r>
            <a:r>
              <a:rPr lang="ru-RU" sz="1800" dirty="0" smtClean="0">
                <a:latin typeface="Arial" pitchFamily="34" charset="0"/>
                <a:cs typeface="Arial" pitchFamily="34" charset="0"/>
              </a:rPr>
              <a:t>, исключая месяцы массовых отпусков работников организаций, форма курсового обучения – очная  в рамках рабочего времени, </a:t>
            </a:r>
            <a:r>
              <a:rPr lang="ru-RU" sz="1800" b="1" dirty="0" smtClean="0">
                <a:latin typeface="Arial" pitchFamily="34" charset="0"/>
                <a:cs typeface="Arial" pitchFamily="34" charset="0"/>
              </a:rPr>
              <a:t>в объеме не менее</a:t>
            </a:r>
            <a:endParaRPr lang="ru-RU" sz="1800" b="1" dirty="0">
              <a:latin typeface="Arial" pitchFamily="34" charset="0"/>
              <a:cs typeface="Arial" pitchFamily="34" charset="0"/>
            </a:endParaRPr>
          </a:p>
        </p:txBody>
      </p:sp>
      <p:sp>
        <p:nvSpPr>
          <p:cNvPr id="7" name="Прямоугольник 6"/>
          <p:cNvSpPr/>
          <p:nvPr/>
        </p:nvSpPr>
        <p:spPr>
          <a:xfrm>
            <a:off x="71438" y="2500306"/>
            <a:ext cx="9000000" cy="646331"/>
          </a:xfrm>
          <a:prstGeom prst="rect">
            <a:avLst/>
          </a:prstGeom>
          <a:solidFill>
            <a:schemeClr val="bg1"/>
          </a:solidFill>
          <a:ln>
            <a:solidFill>
              <a:schemeClr val="accent1"/>
            </a:solidFill>
          </a:ln>
        </p:spPr>
        <p:txBody>
          <a:bodyPr wrap="square">
            <a:spAutoFit/>
          </a:bodyPr>
          <a:lstStyle/>
          <a:p>
            <a:pPr algn="ctr"/>
            <a:r>
              <a:rPr lang="ru-RU" sz="1800" b="1" dirty="0" smtClean="0">
                <a:latin typeface="Arial" pitchFamily="34" charset="0"/>
                <a:cs typeface="Arial" pitchFamily="34" charset="0"/>
              </a:rPr>
              <a:t>Модуль базовой подготовки </a:t>
            </a:r>
            <a:r>
              <a:rPr lang="ru-RU" sz="1800" dirty="0" smtClean="0">
                <a:latin typeface="Arial" pitchFamily="34" charset="0"/>
                <a:cs typeface="Arial" pitchFamily="34" charset="0"/>
              </a:rPr>
              <a:t>– темы отрабатываются всеми видами формирований и служб</a:t>
            </a:r>
            <a:endParaRPr lang="ru-RU" sz="1800" dirty="0">
              <a:latin typeface="Arial" pitchFamily="34" charset="0"/>
              <a:cs typeface="Arial" pitchFamily="34" charset="0"/>
            </a:endParaRPr>
          </a:p>
        </p:txBody>
      </p:sp>
      <p:sp>
        <p:nvSpPr>
          <p:cNvPr id="8" name="Прямоугольник 7"/>
          <p:cNvSpPr/>
          <p:nvPr/>
        </p:nvSpPr>
        <p:spPr>
          <a:xfrm>
            <a:off x="71406" y="3842097"/>
            <a:ext cx="9000000" cy="646331"/>
          </a:xfrm>
          <a:prstGeom prst="rect">
            <a:avLst/>
          </a:prstGeom>
          <a:solidFill>
            <a:schemeClr val="bg1"/>
          </a:solidFill>
          <a:ln>
            <a:solidFill>
              <a:schemeClr val="accent1"/>
            </a:solidFill>
          </a:ln>
        </p:spPr>
        <p:txBody>
          <a:bodyPr wrap="square">
            <a:spAutoFit/>
          </a:bodyPr>
          <a:lstStyle/>
          <a:p>
            <a:pPr algn="ctr"/>
            <a:r>
              <a:rPr lang="ru-RU" sz="1800" b="1" dirty="0" smtClean="0">
                <a:solidFill>
                  <a:prstClr val="black"/>
                </a:solidFill>
                <a:latin typeface="Arial" pitchFamily="34" charset="0"/>
                <a:cs typeface="Arial" pitchFamily="34" charset="0"/>
              </a:rPr>
              <a:t>Модуль специальной подготовки </a:t>
            </a:r>
            <a:r>
              <a:rPr lang="ru-RU" sz="1800" dirty="0" smtClean="0">
                <a:solidFill>
                  <a:prstClr val="black"/>
                </a:solidFill>
                <a:latin typeface="Arial" pitchFamily="34" charset="0"/>
                <a:cs typeface="Arial" pitchFamily="34" charset="0"/>
              </a:rPr>
              <a:t>– темы отрабатываются с учетом предназначения формирований и служб</a:t>
            </a:r>
            <a:endParaRPr lang="ru-RU" sz="1800" dirty="0">
              <a:latin typeface="Arial" pitchFamily="34" charset="0"/>
              <a:cs typeface="Arial" pitchFamily="34" charset="0"/>
            </a:endParaRPr>
          </a:p>
        </p:txBody>
      </p:sp>
      <p:sp>
        <p:nvSpPr>
          <p:cNvPr id="9" name="Прямоугольник 8"/>
          <p:cNvSpPr/>
          <p:nvPr/>
        </p:nvSpPr>
        <p:spPr>
          <a:xfrm>
            <a:off x="71406" y="1944000"/>
            <a:ext cx="2880000" cy="369332"/>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800" dirty="0" smtClean="0">
                <a:latin typeface="Arial" pitchFamily="34" charset="0"/>
                <a:cs typeface="Arial" pitchFamily="34" charset="0"/>
              </a:rPr>
              <a:t>15 часов в год</a:t>
            </a:r>
            <a:endParaRPr lang="ru-RU" sz="1800" dirty="0">
              <a:latin typeface="Arial" pitchFamily="34" charset="0"/>
              <a:cs typeface="Arial" pitchFamily="34" charset="0"/>
            </a:endParaRPr>
          </a:p>
        </p:txBody>
      </p:sp>
      <p:sp>
        <p:nvSpPr>
          <p:cNvPr id="10" name="Прямоугольник 9"/>
          <p:cNvSpPr/>
          <p:nvPr/>
        </p:nvSpPr>
        <p:spPr>
          <a:xfrm>
            <a:off x="3132000" y="1944000"/>
            <a:ext cx="2880000" cy="369332"/>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800" dirty="0" smtClean="0">
                <a:latin typeface="Arial" pitchFamily="34" charset="0"/>
                <a:cs typeface="Arial" pitchFamily="34" charset="0"/>
              </a:rPr>
              <a:t>20 часов в год</a:t>
            </a:r>
            <a:endParaRPr lang="ru-RU" sz="1800" dirty="0">
              <a:latin typeface="Arial" pitchFamily="34" charset="0"/>
              <a:cs typeface="Arial" pitchFamily="34" charset="0"/>
            </a:endParaRPr>
          </a:p>
        </p:txBody>
      </p:sp>
      <p:sp>
        <p:nvSpPr>
          <p:cNvPr id="11" name="Прямоугольник 10"/>
          <p:cNvSpPr/>
          <p:nvPr/>
        </p:nvSpPr>
        <p:spPr>
          <a:xfrm>
            <a:off x="6192594" y="1944000"/>
            <a:ext cx="2880000" cy="369332"/>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800" dirty="0" smtClean="0">
                <a:latin typeface="Arial" pitchFamily="34" charset="0"/>
                <a:cs typeface="Arial" pitchFamily="34" charset="0"/>
              </a:rPr>
              <a:t>30 часов в год</a:t>
            </a:r>
            <a:endParaRPr lang="ru-RU" sz="1800" dirty="0">
              <a:latin typeface="Arial" pitchFamily="34" charset="0"/>
              <a:cs typeface="Arial" pitchFamily="34" charset="0"/>
            </a:endParaRPr>
          </a:p>
        </p:txBody>
      </p:sp>
      <p:sp>
        <p:nvSpPr>
          <p:cNvPr id="12" name="Прямоугольник 11"/>
          <p:cNvSpPr/>
          <p:nvPr/>
        </p:nvSpPr>
        <p:spPr>
          <a:xfrm>
            <a:off x="3132000" y="3240000"/>
            <a:ext cx="2880000" cy="369332"/>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14 часов</a:t>
            </a:r>
            <a:endParaRPr lang="ru-RU" sz="1800" dirty="0">
              <a:latin typeface="Arial" pitchFamily="34" charset="0"/>
              <a:cs typeface="Arial" pitchFamily="34" charset="0"/>
            </a:endParaRPr>
          </a:p>
        </p:txBody>
      </p:sp>
      <p:sp>
        <p:nvSpPr>
          <p:cNvPr id="13" name="Прямоугольник 12"/>
          <p:cNvSpPr/>
          <p:nvPr/>
        </p:nvSpPr>
        <p:spPr>
          <a:xfrm>
            <a:off x="3132000" y="4559866"/>
            <a:ext cx="2880000" cy="369332"/>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6 часов</a:t>
            </a:r>
            <a:endParaRPr lang="ru-RU" sz="1800" dirty="0">
              <a:latin typeface="Arial" pitchFamily="34" charset="0"/>
              <a:cs typeface="Arial" pitchFamily="34" charset="0"/>
            </a:endParaRPr>
          </a:p>
        </p:txBody>
      </p:sp>
      <p:sp>
        <p:nvSpPr>
          <p:cNvPr id="14" name="Прямоугольник 13"/>
          <p:cNvSpPr/>
          <p:nvPr/>
        </p:nvSpPr>
        <p:spPr>
          <a:xfrm>
            <a:off x="71406" y="4559866"/>
            <a:ext cx="2880000" cy="369332"/>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6 часов</a:t>
            </a:r>
            <a:endParaRPr lang="ru-RU" sz="1800" dirty="0">
              <a:latin typeface="Arial" pitchFamily="34" charset="0"/>
              <a:cs typeface="Arial" pitchFamily="34" charset="0"/>
            </a:endParaRPr>
          </a:p>
        </p:txBody>
      </p:sp>
      <p:sp>
        <p:nvSpPr>
          <p:cNvPr id="15" name="Прямоугольник 14"/>
          <p:cNvSpPr/>
          <p:nvPr/>
        </p:nvSpPr>
        <p:spPr>
          <a:xfrm>
            <a:off x="6192594" y="4559866"/>
            <a:ext cx="2880000" cy="369332"/>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12 часов</a:t>
            </a:r>
            <a:endParaRPr lang="ru-RU" sz="1800" dirty="0">
              <a:latin typeface="Arial" pitchFamily="34" charset="0"/>
              <a:cs typeface="Arial" pitchFamily="34" charset="0"/>
            </a:endParaRPr>
          </a:p>
        </p:txBody>
      </p:sp>
      <p:sp>
        <p:nvSpPr>
          <p:cNvPr id="16" name="Прямоугольник 15"/>
          <p:cNvSpPr/>
          <p:nvPr/>
        </p:nvSpPr>
        <p:spPr>
          <a:xfrm>
            <a:off x="6192594" y="3240000"/>
            <a:ext cx="2880000" cy="369332"/>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18 часов</a:t>
            </a:r>
            <a:endParaRPr lang="ru-RU" sz="1800" dirty="0">
              <a:latin typeface="Arial" pitchFamily="34" charset="0"/>
              <a:cs typeface="Arial" pitchFamily="34" charset="0"/>
            </a:endParaRPr>
          </a:p>
        </p:txBody>
      </p:sp>
      <p:sp>
        <p:nvSpPr>
          <p:cNvPr id="17" name="Прямоугольник 16"/>
          <p:cNvSpPr/>
          <p:nvPr/>
        </p:nvSpPr>
        <p:spPr>
          <a:xfrm>
            <a:off x="71406" y="3240000"/>
            <a:ext cx="2880000" cy="369332"/>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800" dirty="0" smtClean="0">
                <a:latin typeface="Arial" pitchFamily="34" charset="0"/>
                <a:cs typeface="Arial" pitchFamily="34" charset="0"/>
              </a:rPr>
              <a:t>не менее 9 часов</a:t>
            </a:r>
            <a:endParaRPr lang="ru-RU" sz="1800" dirty="0">
              <a:latin typeface="Arial" pitchFamily="34" charset="0"/>
              <a:cs typeface="Arial" pitchFamily="34" charset="0"/>
            </a:endParaRPr>
          </a:p>
        </p:txBody>
      </p:sp>
      <p:sp>
        <p:nvSpPr>
          <p:cNvPr id="18" name="Прямоугольник 17"/>
          <p:cNvSpPr/>
          <p:nvPr/>
        </p:nvSpPr>
        <p:spPr>
          <a:xfrm>
            <a:off x="71406" y="5086191"/>
            <a:ext cx="9000000" cy="1200329"/>
          </a:xfrm>
          <a:prstGeom prst="rect">
            <a:avLst/>
          </a:prstGeom>
          <a:solidFill>
            <a:schemeClr val="bg1"/>
          </a:solidFill>
          <a:ln>
            <a:solidFill>
              <a:schemeClr val="accent1"/>
            </a:solidFill>
          </a:ln>
        </p:spPr>
        <p:txBody>
          <a:bodyPr wrap="square">
            <a:spAutoFit/>
          </a:bodyPr>
          <a:lstStyle/>
          <a:p>
            <a:pPr algn="ctr"/>
            <a:r>
              <a:rPr lang="ru-RU" sz="1800" dirty="0" smtClean="0">
                <a:latin typeface="Arial" pitchFamily="34" charset="0"/>
                <a:cs typeface="Arial" pitchFamily="34" charset="0"/>
              </a:rPr>
              <a:t>Учет проведения занятий, в соответствии с тематическим планом и </a:t>
            </a:r>
            <a:r>
              <a:rPr lang="ru-RU" sz="1800" b="1" dirty="0" smtClean="0">
                <a:latin typeface="Arial" pitchFamily="34" charset="0"/>
                <a:cs typeface="Arial" pitchFamily="34" charset="0"/>
              </a:rPr>
              <a:t>расписанием занятий</a:t>
            </a:r>
            <a:r>
              <a:rPr lang="ru-RU" sz="1800" dirty="0" smtClean="0">
                <a:latin typeface="Arial" pitchFamily="34" charset="0"/>
                <a:cs typeface="Arial" pitchFamily="34" charset="0"/>
              </a:rPr>
              <a:t>, и присутствия на них обучающихся осуществляют руководители занятия в </a:t>
            </a:r>
            <a:r>
              <a:rPr lang="ru-RU" sz="1800" b="1" dirty="0" smtClean="0">
                <a:latin typeface="Arial" pitchFamily="34" charset="0"/>
                <a:cs typeface="Arial" pitchFamily="34" charset="0"/>
              </a:rPr>
              <a:t>журналах, которые ведутся на каждую учебную группу</a:t>
            </a:r>
            <a:r>
              <a:rPr lang="ru-RU" sz="1800" dirty="0" smtClean="0">
                <a:latin typeface="Arial" pitchFamily="34" charset="0"/>
                <a:cs typeface="Arial" pitchFamily="34" charset="0"/>
              </a:rPr>
              <a:t>.</a:t>
            </a:r>
          </a:p>
          <a:p>
            <a:pPr algn="ctr"/>
            <a:r>
              <a:rPr lang="ru-RU" sz="1800" dirty="0" smtClean="0">
                <a:latin typeface="Arial" pitchFamily="34" charset="0"/>
                <a:cs typeface="Arial" pitchFamily="34" charset="0"/>
              </a:rPr>
              <a:t>Журналы хранятся в течение года после завершения обучения.</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214554"/>
            <a:ext cx="8358246" cy="1200329"/>
          </a:xfrm>
          <a:prstGeom prst="rect">
            <a:avLst/>
          </a:prstGeom>
          <a:solidFill>
            <a:schemeClr val="accent5">
              <a:lumMod val="20000"/>
              <a:lumOff val="80000"/>
            </a:schemeClr>
          </a:solidFill>
        </p:spPr>
        <p:txBody>
          <a:bodyPr wrap="square">
            <a:spAutoFit/>
          </a:bodyPr>
          <a:lstStyle/>
          <a:p>
            <a:pPr algn="ctr"/>
            <a:endParaRPr lang="ru-RU" b="1" dirty="0" smtClean="0">
              <a:latin typeface="Arial" pitchFamily="34" charset="0"/>
              <a:cs typeface="Arial" pitchFamily="34" charset="0"/>
            </a:endParaRPr>
          </a:p>
          <a:p>
            <a:pPr algn="ctr"/>
            <a:r>
              <a:rPr lang="ru-RU" b="1" dirty="0" smtClean="0">
                <a:latin typeface="Arial" pitchFamily="34" charset="0"/>
                <a:cs typeface="Arial" pitchFamily="34" charset="0"/>
              </a:rPr>
              <a:t>Учения и тренировки по ГО и защите от ЧС</a:t>
            </a:r>
          </a:p>
          <a:p>
            <a:pPr algn="ctr"/>
            <a:endParaRPr lang="ru-RU"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Box 26"/>
          <p:cNvSpPr txBox="1">
            <a:spLocks noChangeArrowheads="1"/>
          </p:cNvSpPr>
          <p:nvPr/>
        </p:nvSpPr>
        <p:spPr bwMode="auto">
          <a:xfrm>
            <a:off x="72594" y="-23"/>
            <a:ext cx="9000000" cy="978729"/>
          </a:xfrm>
          <a:prstGeom prst="rect">
            <a:avLst/>
          </a:prstGeom>
          <a:solidFill>
            <a:schemeClr val="bg1"/>
          </a:solidFill>
          <a:ln w="9525">
            <a:noFill/>
            <a:miter lim="800000"/>
            <a:headEnd/>
            <a:tailEnd/>
          </a:ln>
        </p:spPr>
        <p:txBody>
          <a:bodyPr wrap="square">
            <a:spAutoFit/>
          </a:bodyPr>
          <a:lstStyle/>
          <a:p>
            <a:pPr algn="ctr" eaLnBrk="1" hangingPunct="1">
              <a:lnSpc>
                <a:spcPct val="90000"/>
              </a:lnSpc>
              <a:spcBef>
                <a:spcPts val="0"/>
              </a:spcBef>
            </a:pPr>
            <a:r>
              <a:rPr lang="ru-RU" altLang="ru-RU" sz="1600" b="1" dirty="0" smtClean="0">
                <a:solidFill>
                  <a:srgbClr val="0033CC"/>
                </a:solidFill>
                <a:latin typeface="Arial" pitchFamily="34" charset="0"/>
                <a:cs typeface="Arial" pitchFamily="34" charset="0"/>
              </a:rPr>
              <a:t>Приказ МЧС России от 29.07.2020 № 565 «</a:t>
            </a:r>
            <a:r>
              <a:rPr lang="ru-RU" sz="1600" b="1" dirty="0" smtClean="0">
                <a:solidFill>
                  <a:srgbClr val="0033CC"/>
                </a:solidFill>
                <a:latin typeface="Arial" charset="0"/>
              </a:rPr>
              <a:t>Об утверждении Инструкции по подготовке и проведению учений и тренировок по ГО, защите населения от ЧС природного и техногенного характера, обеспечению пожарной безопасности и безопасности людей на водных объектах»</a:t>
            </a:r>
            <a:endParaRPr lang="ru-RU" altLang="ru-RU" sz="1600" b="1" dirty="0">
              <a:solidFill>
                <a:srgbClr val="0033CC"/>
              </a:solidFill>
              <a:latin typeface="Arial" pitchFamily="34" charset="0"/>
              <a:cs typeface="Arial" pitchFamily="34" charset="0"/>
            </a:endParaRPr>
          </a:p>
        </p:txBody>
      </p:sp>
      <p:sp>
        <p:nvSpPr>
          <p:cNvPr id="4" name="Text Box 21"/>
          <p:cNvSpPr txBox="1">
            <a:spLocks noChangeArrowheads="1"/>
          </p:cNvSpPr>
          <p:nvPr/>
        </p:nvSpPr>
        <p:spPr bwMode="auto">
          <a:xfrm>
            <a:off x="5486638" y="1285860"/>
            <a:ext cx="1800000" cy="2308324"/>
          </a:xfrm>
          <a:prstGeom prst="rect">
            <a:avLst/>
          </a:prstGeom>
          <a:solidFill>
            <a:schemeClr val="accent1">
              <a:lumMod val="20000"/>
              <a:lumOff val="80000"/>
            </a:schemeClr>
          </a:solidFill>
          <a:ln w="3175">
            <a:solidFill>
              <a:schemeClr val="accent1"/>
            </a:solidFill>
            <a:miter lim="800000"/>
            <a:headEnd/>
            <a:tailEnd/>
          </a:ln>
        </p:spPr>
        <p:txBody>
          <a:bodyPr wrap="square">
            <a:spAutoFit/>
          </a:bodyPr>
          <a:lstStyle/>
          <a:p>
            <a:pPr algn="just" eaLnBrk="1" hangingPunct="1">
              <a:lnSpc>
                <a:spcPct val="90000"/>
              </a:lnSpc>
              <a:spcBef>
                <a:spcPts val="0"/>
              </a:spcBef>
              <a:defRPr/>
            </a:pPr>
            <a:r>
              <a:rPr lang="ru-RU" sz="1600" b="1" dirty="0">
                <a:latin typeface="Arial" pitchFamily="34" charset="0"/>
                <a:cs typeface="Arial" pitchFamily="34" charset="0"/>
              </a:rPr>
              <a:t>В </a:t>
            </a:r>
            <a:r>
              <a:rPr lang="ru-RU" sz="1600" b="1" dirty="0" smtClean="0">
                <a:latin typeface="Arial" pitchFamily="34" charset="0"/>
                <a:cs typeface="Arial" pitchFamily="34" charset="0"/>
              </a:rPr>
              <a:t>организациях  </a:t>
            </a:r>
            <a:r>
              <a:rPr lang="ru-RU" sz="1600" b="1" dirty="0" smtClean="0">
                <a:solidFill>
                  <a:srgbClr val="C00000"/>
                </a:solidFill>
                <a:latin typeface="Arial" pitchFamily="34" charset="0"/>
                <a:cs typeface="Arial" pitchFamily="34" charset="0"/>
              </a:rPr>
              <a:t>периодичность </a:t>
            </a:r>
            <a:r>
              <a:rPr lang="ru-RU" sz="1600" b="1" dirty="0">
                <a:solidFill>
                  <a:srgbClr val="C00000"/>
                </a:solidFill>
                <a:latin typeface="Arial" pitchFamily="34" charset="0"/>
                <a:cs typeface="Arial" pitchFamily="34" charset="0"/>
              </a:rPr>
              <a:t>и </a:t>
            </a:r>
            <a:r>
              <a:rPr lang="ru-RU" sz="1600" b="1" dirty="0" err="1" smtClean="0">
                <a:solidFill>
                  <a:srgbClr val="C00000"/>
                </a:solidFill>
                <a:latin typeface="Arial" pitchFamily="34" charset="0"/>
                <a:cs typeface="Arial" pitchFamily="34" charset="0"/>
              </a:rPr>
              <a:t>продолжи-тельность</a:t>
            </a:r>
            <a:r>
              <a:rPr lang="ru-RU" sz="1600" b="1" dirty="0" smtClean="0">
                <a:solidFill>
                  <a:srgbClr val="C00000"/>
                </a:solidFill>
                <a:latin typeface="Arial" pitchFamily="34" charset="0"/>
                <a:cs typeface="Arial" pitchFamily="34" charset="0"/>
              </a:rPr>
              <a:t> </a:t>
            </a:r>
            <a:r>
              <a:rPr lang="ru-RU" sz="1600" b="1" dirty="0" err="1" smtClean="0">
                <a:solidFill>
                  <a:srgbClr val="C00000"/>
                </a:solidFill>
                <a:latin typeface="Arial" pitchFamily="34" charset="0"/>
                <a:cs typeface="Arial" pitchFamily="34" charset="0"/>
              </a:rPr>
              <a:t>устанавливает-ся</a:t>
            </a:r>
            <a:r>
              <a:rPr lang="ru-RU" sz="1600" b="1" dirty="0" smtClean="0">
                <a:solidFill>
                  <a:srgbClr val="C00000"/>
                </a:solidFill>
                <a:latin typeface="Arial" pitchFamily="34" charset="0"/>
                <a:cs typeface="Arial" pitchFamily="34" charset="0"/>
              </a:rPr>
              <a:t> руководителем организации</a:t>
            </a:r>
          </a:p>
          <a:p>
            <a:pPr algn="just" eaLnBrk="1" hangingPunct="1">
              <a:lnSpc>
                <a:spcPct val="90000"/>
              </a:lnSpc>
              <a:spcBef>
                <a:spcPts val="0"/>
              </a:spcBef>
              <a:defRPr/>
            </a:pPr>
            <a:endParaRPr lang="ru-RU" sz="1600" b="1" dirty="0" smtClean="0">
              <a:solidFill>
                <a:srgbClr val="C00000"/>
              </a:solidFill>
              <a:latin typeface="Arial" pitchFamily="34" charset="0"/>
              <a:cs typeface="Arial" pitchFamily="34" charset="0"/>
            </a:endParaRPr>
          </a:p>
          <a:p>
            <a:pPr algn="just" eaLnBrk="1" hangingPunct="1">
              <a:lnSpc>
                <a:spcPct val="90000"/>
              </a:lnSpc>
              <a:spcBef>
                <a:spcPts val="0"/>
              </a:spcBef>
              <a:defRPr/>
            </a:pPr>
            <a:endParaRPr lang="ru-RU" sz="1600" dirty="0">
              <a:solidFill>
                <a:srgbClr val="FF0000"/>
              </a:solidFill>
              <a:latin typeface="Arial" pitchFamily="34" charset="0"/>
              <a:cs typeface="Arial" pitchFamily="34" charset="0"/>
            </a:endParaRPr>
          </a:p>
        </p:txBody>
      </p:sp>
      <p:sp>
        <p:nvSpPr>
          <p:cNvPr id="5" name="Text Box 20"/>
          <p:cNvSpPr txBox="1">
            <a:spLocks noChangeArrowheads="1"/>
          </p:cNvSpPr>
          <p:nvPr/>
        </p:nvSpPr>
        <p:spPr bwMode="auto">
          <a:xfrm>
            <a:off x="3700699" y="1285860"/>
            <a:ext cx="1800000" cy="2308324"/>
          </a:xfrm>
          <a:prstGeom prst="rect">
            <a:avLst/>
          </a:prstGeom>
          <a:solidFill>
            <a:schemeClr val="accent6">
              <a:lumMod val="40000"/>
              <a:lumOff val="60000"/>
            </a:schemeClr>
          </a:solidFill>
          <a:ln w="3175">
            <a:solidFill>
              <a:schemeClr val="accent1"/>
            </a:solidFill>
            <a:miter lim="800000"/>
            <a:headEnd/>
            <a:tailEnd/>
          </a:ln>
        </p:spPr>
        <p:txBody>
          <a:bodyPr wrap="square">
            <a:spAutoFit/>
          </a:bodyPr>
          <a:lstStyle/>
          <a:p>
            <a:pPr algn="just" eaLnBrk="1" hangingPunct="1">
              <a:lnSpc>
                <a:spcPct val="90000"/>
              </a:lnSpc>
              <a:spcBef>
                <a:spcPts val="0"/>
              </a:spcBef>
              <a:defRPr/>
            </a:pPr>
            <a:r>
              <a:rPr lang="ru-RU" sz="1600" b="1" dirty="0">
                <a:latin typeface="Arial" pitchFamily="34" charset="0"/>
                <a:cs typeface="Arial" pitchFamily="34" charset="0"/>
              </a:rPr>
              <a:t>Для </a:t>
            </a:r>
            <a:r>
              <a:rPr lang="ru-RU" sz="1600" b="1" dirty="0" err="1">
                <a:latin typeface="Arial" pitchFamily="34" charset="0"/>
                <a:cs typeface="Arial" pitchFamily="34" charset="0"/>
              </a:rPr>
              <a:t>формиро-ваний</a:t>
            </a:r>
            <a:r>
              <a:rPr lang="ru-RU" sz="1600" b="1" dirty="0">
                <a:latin typeface="Arial" pitchFamily="34" charset="0"/>
                <a:cs typeface="Arial" pitchFamily="34" charset="0"/>
              </a:rPr>
              <a:t> и служб</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1 раз в 3 года</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 до 8 </a:t>
            </a:r>
            <a:r>
              <a:rPr lang="ru-RU" sz="1600" b="1" dirty="0" smtClean="0">
                <a:solidFill>
                  <a:srgbClr val="C00000"/>
                </a:solidFill>
                <a:latin typeface="Arial" pitchFamily="34" charset="0"/>
                <a:cs typeface="Arial" pitchFamily="34" charset="0"/>
              </a:rPr>
              <a:t>часов,</a:t>
            </a:r>
          </a:p>
          <a:p>
            <a:pPr algn="just" eaLnBrk="1" hangingPunct="1">
              <a:lnSpc>
                <a:spcPct val="90000"/>
              </a:lnSpc>
              <a:spcBef>
                <a:spcPts val="0"/>
              </a:spcBef>
              <a:defRPr/>
            </a:pPr>
            <a:endParaRPr lang="ru-RU" sz="1600" b="1" dirty="0">
              <a:solidFill>
                <a:srgbClr val="C00000"/>
              </a:solidFill>
              <a:latin typeface="Arial" pitchFamily="34" charset="0"/>
              <a:cs typeface="Arial" pitchFamily="34" charset="0"/>
            </a:endParaRPr>
          </a:p>
          <a:p>
            <a:pPr algn="just" eaLnBrk="1" hangingPunct="1">
              <a:lnSpc>
                <a:spcPct val="90000"/>
              </a:lnSpc>
              <a:spcBef>
                <a:spcPts val="0"/>
              </a:spcBef>
              <a:defRPr/>
            </a:pPr>
            <a:r>
              <a:rPr lang="ru-RU" sz="1600" b="1" dirty="0">
                <a:latin typeface="Arial" pitchFamily="34" charset="0"/>
                <a:cs typeface="Arial" pitchFamily="34" charset="0"/>
              </a:rPr>
              <a:t>С участием сил </a:t>
            </a:r>
            <a:r>
              <a:rPr lang="ru-RU" sz="1600" b="1" dirty="0" smtClean="0">
                <a:latin typeface="Arial" pitchFamily="34" charset="0"/>
                <a:cs typeface="Arial" pitchFamily="34" charset="0"/>
              </a:rPr>
              <a:t>постоянной </a:t>
            </a:r>
            <a:r>
              <a:rPr lang="ru-RU" sz="1600" b="1" dirty="0">
                <a:latin typeface="Arial" pitchFamily="34" charset="0"/>
                <a:cs typeface="Arial" pitchFamily="34" charset="0"/>
              </a:rPr>
              <a:t>готовности</a:t>
            </a:r>
          </a:p>
          <a:p>
            <a:pPr algn="just" eaLnBrk="1" hangingPunct="1">
              <a:lnSpc>
                <a:spcPct val="90000"/>
              </a:lnSpc>
              <a:spcBef>
                <a:spcPts val="0"/>
              </a:spcBef>
              <a:defRPr/>
            </a:pPr>
            <a:r>
              <a:rPr lang="ru-RU" sz="1600" b="1" dirty="0">
                <a:latin typeface="Arial" pitchFamily="34" charset="0"/>
                <a:cs typeface="Arial" pitchFamily="34" charset="0"/>
              </a:rPr>
              <a:t> </a:t>
            </a:r>
            <a:r>
              <a:rPr lang="ru-RU" sz="1600" b="1" dirty="0">
                <a:solidFill>
                  <a:srgbClr val="C00000"/>
                </a:solidFill>
                <a:latin typeface="Arial" pitchFamily="34" charset="0"/>
                <a:cs typeface="Arial" pitchFamily="34" charset="0"/>
              </a:rPr>
              <a:t>1 раз в год </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до 8 часов</a:t>
            </a:r>
          </a:p>
        </p:txBody>
      </p:sp>
      <p:sp>
        <p:nvSpPr>
          <p:cNvPr id="6" name="Text Box 9"/>
          <p:cNvSpPr txBox="1">
            <a:spLocks noChangeArrowheads="1"/>
          </p:cNvSpPr>
          <p:nvPr/>
        </p:nvSpPr>
        <p:spPr bwMode="auto">
          <a:xfrm>
            <a:off x="114744" y="928670"/>
            <a:ext cx="1800000" cy="313932"/>
          </a:xfrm>
          <a:prstGeom prst="rect">
            <a:avLst/>
          </a:prstGeom>
          <a:solidFill>
            <a:schemeClr val="accent2">
              <a:lumMod val="20000"/>
              <a:lumOff val="80000"/>
            </a:schemeClr>
          </a:solidFill>
          <a:ln w="3175">
            <a:solidFill>
              <a:schemeClr val="accent1"/>
            </a:solidFill>
            <a:miter lim="800000"/>
            <a:headEnd/>
            <a:tailEnd/>
          </a:ln>
        </p:spPr>
        <p:txBody>
          <a:bodyPr wrap="square">
            <a:spAutoFit/>
          </a:bodyPr>
          <a:lstStyle/>
          <a:p>
            <a:pPr algn="ctr" eaLnBrk="1" hangingPunct="1">
              <a:lnSpc>
                <a:spcPct val="90000"/>
              </a:lnSpc>
              <a:spcBef>
                <a:spcPts val="0"/>
              </a:spcBef>
              <a:defRPr/>
            </a:pPr>
            <a:r>
              <a:rPr lang="ru-RU" sz="1600" b="1" dirty="0">
                <a:latin typeface="Arial" pitchFamily="34" charset="0"/>
                <a:cs typeface="Arial" pitchFamily="34" charset="0"/>
              </a:rPr>
              <a:t>КШУ</a:t>
            </a:r>
            <a:endParaRPr lang="ru-RU" sz="1600" dirty="0">
              <a:latin typeface="Arial" pitchFamily="34" charset="0"/>
              <a:cs typeface="Arial" pitchFamily="34" charset="0"/>
            </a:endParaRPr>
          </a:p>
        </p:txBody>
      </p:sp>
      <p:sp>
        <p:nvSpPr>
          <p:cNvPr id="7" name="Text Box 11"/>
          <p:cNvSpPr txBox="1">
            <a:spLocks noChangeArrowheads="1"/>
          </p:cNvSpPr>
          <p:nvPr/>
        </p:nvSpPr>
        <p:spPr bwMode="auto">
          <a:xfrm>
            <a:off x="5486638" y="928670"/>
            <a:ext cx="1800000" cy="313932"/>
          </a:xfrm>
          <a:prstGeom prst="rect">
            <a:avLst/>
          </a:prstGeom>
          <a:solidFill>
            <a:schemeClr val="accent1">
              <a:lumMod val="20000"/>
              <a:lumOff val="80000"/>
            </a:schemeClr>
          </a:solidFill>
          <a:ln w="3175">
            <a:solidFill>
              <a:schemeClr val="accent1"/>
            </a:solidFill>
            <a:miter lim="800000"/>
            <a:headEnd/>
            <a:tailEnd/>
          </a:ln>
        </p:spPr>
        <p:txBody>
          <a:bodyPr wrap="square">
            <a:spAutoFit/>
          </a:bodyPr>
          <a:lstStyle/>
          <a:p>
            <a:pPr algn="ctr" eaLnBrk="1" hangingPunct="1">
              <a:lnSpc>
                <a:spcPct val="90000"/>
              </a:lnSpc>
              <a:spcBef>
                <a:spcPts val="0"/>
              </a:spcBef>
              <a:defRPr/>
            </a:pPr>
            <a:r>
              <a:rPr lang="ru-RU" sz="1600" b="1" dirty="0">
                <a:latin typeface="Arial" pitchFamily="34" charset="0"/>
                <a:cs typeface="Arial" pitchFamily="34" charset="0"/>
              </a:rPr>
              <a:t>ОТ</a:t>
            </a:r>
          </a:p>
        </p:txBody>
      </p:sp>
      <p:sp>
        <p:nvSpPr>
          <p:cNvPr id="8" name="Text Box 8"/>
          <p:cNvSpPr txBox="1">
            <a:spLocks noChangeArrowheads="1"/>
          </p:cNvSpPr>
          <p:nvPr/>
        </p:nvSpPr>
        <p:spPr bwMode="auto">
          <a:xfrm>
            <a:off x="1914763" y="930258"/>
            <a:ext cx="1800000" cy="313932"/>
          </a:xfrm>
          <a:prstGeom prst="rect">
            <a:avLst/>
          </a:prstGeom>
          <a:solidFill>
            <a:schemeClr val="accent4">
              <a:lumMod val="20000"/>
              <a:lumOff val="80000"/>
            </a:schemeClr>
          </a:solidFill>
          <a:ln w="3175">
            <a:solidFill>
              <a:schemeClr val="accent1"/>
            </a:solidFill>
            <a:miter lim="800000"/>
            <a:headEnd/>
            <a:tailEnd/>
          </a:ln>
        </p:spPr>
        <p:txBody>
          <a:bodyPr wrap="square">
            <a:spAutoFit/>
          </a:bodyPr>
          <a:lstStyle/>
          <a:p>
            <a:pPr algn="ctr" eaLnBrk="1" hangingPunct="1">
              <a:lnSpc>
                <a:spcPct val="90000"/>
              </a:lnSpc>
              <a:spcBef>
                <a:spcPts val="0"/>
              </a:spcBef>
              <a:defRPr/>
            </a:pPr>
            <a:r>
              <a:rPr lang="ru-RU" sz="1600" b="1" dirty="0">
                <a:latin typeface="Arial" pitchFamily="34" charset="0"/>
                <a:cs typeface="Arial" pitchFamily="34" charset="0"/>
              </a:rPr>
              <a:t>ШТ</a:t>
            </a:r>
          </a:p>
        </p:txBody>
      </p:sp>
      <p:sp>
        <p:nvSpPr>
          <p:cNvPr id="9" name="Text Box 10"/>
          <p:cNvSpPr txBox="1">
            <a:spLocks noChangeArrowheads="1"/>
          </p:cNvSpPr>
          <p:nvPr/>
        </p:nvSpPr>
        <p:spPr bwMode="auto">
          <a:xfrm>
            <a:off x="3700699" y="928670"/>
            <a:ext cx="1800000" cy="313932"/>
          </a:xfrm>
          <a:prstGeom prst="rect">
            <a:avLst/>
          </a:prstGeom>
          <a:solidFill>
            <a:schemeClr val="accent6">
              <a:lumMod val="40000"/>
              <a:lumOff val="60000"/>
            </a:schemeClr>
          </a:solidFill>
          <a:ln w="3175">
            <a:solidFill>
              <a:schemeClr val="accent1"/>
            </a:solidFill>
            <a:miter lim="800000"/>
            <a:headEnd/>
            <a:tailEnd/>
          </a:ln>
        </p:spPr>
        <p:txBody>
          <a:bodyPr wrap="square">
            <a:spAutoFit/>
          </a:bodyPr>
          <a:lstStyle/>
          <a:p>
            <a:pPr algn="ctr" eaLnBrk="1" hangingPunct="1">
              <a:lnSpc>
                <a:spcPct val="90000"/>
              </a:lnSpc>
              <a:spcBef>
                <a:spcPts val="0"/>
              </a:spcBef>
              <a:defRPr/>
            </a:pPr>
            <a:r>
              <a:rPr lang="ru-RU" sz="1600" b="1" dirty="0">
                <a:latin typeface="Arial" pitchFamily="34" charset="0"/>
                <a:cs typeface="Arial" pitchFamily="34" charset="0"/>
              </a:rPr>
              <a:t>ТСУ</a:t>
            </a:r>
          </a:p>
        </p:txBody>
      </p:sp>
      <p:sp>
        <p:nvSpPr>
          <p:cNvPr id="10" name="Text Box 8"/>
          <p:cNvSpPr txBox="1">
            <a:spLocks noChangeArrowheads="1"/>
          </p:cNvSpPr>
          <p:nvPr/>
        </p:nvSpPr>
        <p:spPr bwMode="auto">
          <a:xfrm>
            <a:off x="114744" y="1285861"/>
            <a:ext cx="1800000" cy="2308324"/>
          </a:xfrm>
          <a:prstGeom prst="rect">
            <a:avLst/>
          </a:prstGeom>
          <a:solidFill>
            <a:schemeClr val="accent2">
              <a:lumMod val="20000"/>
              <a:lumOff val="80000"/>
            </a:schemeClr>
          </a:solidFill>
          <a:ln w="3175">
            <a:solidFill>
              <a:schemeClr val="accent1"/>
            </a:solidFill>
            <a:miter lim="800000"/>
            <a:headEnd/>
            <a:tailEnd/>
          </a:ln>
        </p:spPr>
        <p:txBody>
          <a:bodyPr wrap="square">
            <a:spAutoFit/>
          </a:bodyPr>
          <a:lstStyle/>
          <a:p>
            <a:pPr algn="just" eaLnBrk="1" hangingPunct="1">
              <a:lnSpc>
                <a:spcPct val="90000"/>
              </a:lnSpc>
              <a:spcBef>
                <a:spcPts val="0"/>
              </a:spcBef>
              <a:defRPr/>
            </a:pPr>
            <a:r>
              <a:rPr lang="ru-RU" sz="1600" b="1" dirty="0">
                <a:latin typeface="Arial" pitchFamily="34" charset="0"/>
                <a:cs typeface="Arial" pitchFamily="34" charset="0"/>
              </a:rPr>
              <a:t>В ФОИВ, </a:t>
            </a:r>
            <a:r>
              <a:rPr lang="ru-RU" sz="1600" b="1" dirty="0" err="1">
                <a:latin typeface="Arial" pitchFamily="34" charset="0"/>
                <a:cs typeface="Arial" pitchFamily="34" charset="0"/>
              </a:rPr>
              <a:t>Гос</a:t>
            </a:r>
            <a:r>
              <a:rPr lang="ru-RU" sz="1600" b="1" dirty="0">
                <a:latin typeface="Arial" pitchFamily="34" charset="0"/>
                <a:cs typeface="Arial" pitchFamily="34" charset="0"/>
              </a:rPr>
              <a:t>. корпорациях,  ОИВ </a:t>
            </a:r>
            <a:r>
              <a:rPr lang="ru-RU" sz="1600" b="1" dirty="0" err="1">
                <a:latin typeface="Arial" pitchFamily="34" charset="0"/>
                <a:cs typeface="Arial" pitchFamily="34" charset="0"/>
              </a:rPr>
              <a:t>субъек-тов</a:t>
            </a:r>
            <a:r>
              <a:rPr lang="ru-RU" sz="1600" b="1" dirty="0">
                <a:latin typeface="Arial" pitchFamily="34" charset="0"/>
                <a:cs typeface="Arial" pitchFamily="34" charset="0"/>
              </a:rPr>
              <a:t> РФ </a:t>
            </a:r>
            <a:r>
              <a:rPr lang="ru-RU" sz="1600" b="1" dirty="0">
                <a:solidFill>
                  <a:srgbClr val="C00000"/>
                </a:solidFill>
                <a:latin typeface="Arial" pitchFamily="34" charset="0"/>
                <a:cs typeface="Arial" pitchFamily="34" charset="0"/>
              </a:rPr>
              <a:t>1 раз в 2 года </a:t>
            </a:r>
            <a:r>
              <a:rPr lang="ru-RU" sz="1600" b="1" dirty="0" err="1">
                <a:solidFill>
                  <a:srgbClr val="C00000"/>
                </a:solidFill>
                <a:latin typeface="Arial" pitchFamily="34" charset="0"/>
                <a:cs typeface="Arial" pitchFamily="34" charset="0"/>
              </a:rPr>
              <a:t>продол-жительностью</a:t>
            </a:r>
            <a:r>
              <a:rPr lang="ru-RU" sz="1600" b="1" dirty="0">
                <a:solidFill>
                  <a:srgbClr val="C00000"/>
                </a:solidFill>
                <a:latin typeface="Arial" pitchFamily="34" charset="0"/>
                <a:cs typeface="Arial" pitchFamily="34" charset="0"/>
              </a:rPr>
              <a:t> </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до трёх </a:t>
            </a:r>
            <a:r>
              <a:rPr lang="ru-RU" sz="1600" b="1" dirty="0" smtClean="0">
                <a:solidFill>
                  <a:srgbClr val="C00000"/>
                </a:solidFill>
                <a:latin typeface="Arial" pitchFamily="34" charset="0"/>
                <a:cs typeface="Arial" pitchFamily="34" charset="0"/>
              </a:rPr>
              <a:t>суток,</a:t>
            </a:r>
            <a:endParaRPr lang="ru-RU" sz="1600" b="1" dirty="0">
              <a:solidFill>
                <a:srgbClr val="C00000"/>
              </a:solidFill>
              <a:latin typeface="Arial" pitchFamily="34" charset="0"/>
              <a:cs typeface="Arial" pitchFamily="34" charset="0"/>
            </a:endParaRPr>
          </a:p>
          <a:p>
            <a:pPr algn="just" eaLnBrk="1" hangingPunct="1">
              <a:lnSpc>
                <a:spcPct val="90000"/>
              </a:lnSpc>
              <a:spcBef>
                <a:spcPts val="0"/>
              </a:spcBef>
              <a:defRPr/>
            </a:pPr>
            <a:r>
              <a:rPr lang="ru-RU" sz="1600" b="1" dirty="0">
                <a:latin typeface="Arial" pitchFamily="34" charset="0"/>
                <a:cs typeface="Arial" pitchFamily="34" charset="0"/>
              </a:rPr>
              <a:t>В ОМСУ</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1 раз в 3 года</a:t>
            </a:r>
          </a:p>
          <a:p>
            <a:pPr algn="just" eaLnBrk="1" hangingPunct="1">
              <a:lnSpc>
                <a:spcPct val="90000"/>
              </a:lnSpc>
              <a:spcBef>
                <a:spcPts val="0"/>
              </a:spcBef>
              <a:defRPr/>
            </a:pPr>
            <a:r>
              <a:rPr lang="ru-RU" sz="1600" b="1" dirty="0">
                <a:solidFill>
                  <a:srgbClr val="C00000"/>
                </a:solidFill>
                <a:latin typeface="Arial" pitchFamily="34" charset="0"/>
                <a:cs typeface="Arial" pitchFamily="34" charset="0"/>
              </a:rPr>
              <a:t>до одних суток</a:t>
            </a:r>
            <a:endParaRPr lang="ru-RU" sz="1600" b="1" dirty="0">
              <a:latin typeface="Arial" pitchFamily="34" charset="0"/>
              <a:cs typeface="Arial" pitchFamily="34" charset="0"/>
            </a:endParaRPr>
          </a:p>
        </p:txBody>
      </p:sp>
      <p:sp>
        <p:nvSpPr>
          <p:cNvPr id="13" name="Text Box 8"/>
          <p:cNvSpPr txBox="1">
            <a:spLocks noChangeArrowheads="1"/>
          </p:cNvSpPr>
          <p:nvPr/>
        </p:nvSpPr>
        <p:spPr bwMode="auto">
          <a:xfrm>
            <a:off x="1914763" y="1285860"/>
            <a:ext cx="1800000" cy="2308324"/>
          </a:xfrm>
          <a:prstGeom prst="rect">
            <a:avLst/>
          </a:prstGeom>
          <a:solidFill>
            <a:schemeClr val="accent4">
              <a:lumMod val="20000"/>
              <a:lumOff val="80000"/>
            </a:schemeClr>
          </a:solidFill>
          <a:ln w="3175">
            <a:solidFill>
              <a:schemeClr val="accent1"/>
            </a:solidFill>
            <a:miter lim="800000"/>
            <a:headEnd/>
            <a:tailEnd/>
          </a:ln>
        </p:spPr>
        <p:txBody>
          <a:bodyPr wrap="square">
            <a:spAutoFit/>
          </a:bodyPr>
          <a:lstStyle/>
          <a:p>
            <a:pPr eaLnBrk="1" hangingPunct="1">
              <a:lnSpc>
                <a:spcPct val="90000"/>
              </a:lnSpc>
              <a:spcBef>
                <a:spcPts val="0"/>
              </a:spcBef>
              <a:defRPr/>
            </a:pPr>
            <a:r>
              <a:rPr lang="ru-RU" sz="1600" b="1" dirty="0">
                <a:latin typeface="Arial" pitchFamily="34" charset="0"/>
                <a:cs typeface="Arial" pitchFamily="34" charset="0"/>
              </a:rPr>
              <a:t>В ФОИВ, </a:t>
            </a:r>
            <a:r>
              <a:rPr lang="ru-RU" sz="1600" b="1" dirty="0" err="1">
                <a:latin typeface="Arial" pitchFamily="34" charset="0"/>
                <a:cs typeface="Arial" pitchFamily="34" charset="0"/>
              </a:rPr>
              <a:t>Гос</a:t>
            </a:r>
            <a:r>
              <a:rPr lang="ru-RU" sz="1600" b="1" dirty="0">
                <a:latin typeface="Arial" pitchFamily="34" charset="0"/>
                <a:cs typeface="Arial" pitchFamily="34" charset="0"/>
              </a:rPr>
              <a:t>. корпорациях,  ОИВ </a:t>
            </a:r>
            <a:r>
              <a:rPr lang="ru-RU" sz="1600" b="1" dirty="0" err="1">
                <a:latin typeface="Arial" pitchFamily="34" charset="0"/>
                <a:cs typeface="Arial" pitchFamily="34" charset="0"/>
              </a:rPr>
              <a:t>субъек-тов</a:t>
            </a:r>
            <a:r>
              <a:rPr lang="ru-RU" sz="1600" b="1" dirty="0">
                <a:latin typeface="Arial" pitchFamily="34" charset="0"/>
                <a:cs typeface="Arial" pitchFamily="34" charset="0"/>
              </a:rPr>
              <a:t> РФ и ОМСУ</a:t>
            </a:r>
          </a:p>
          <a:p>
            <a:pPr eaLnBrk="1" hangingPunct="1">
              <a:lnSpc>
                <a:spcPct val="90000"/>
              </a:lnSpc>
              <a:spcBef>
                <a:spcPts val="0"/>
              </a:spcBef>
              <a:defRPr/>
            </a:pPr>
            <a:endParaRPr lang="ru-RU" sz="1600" b="1" dirty="0">
              <a:latin typeface="Arial" pitchFamily="34" charset="0"/>
              <a:cs typeface="Arial" pitchFamily="34" charset="0"/>
            </a:endParaRPr>
          </a:p>
          <a:p>
            <a:pPr eaLnBrk="1" hangingPunct="1">
              <a:lnSpc>
                <a:spcPct val="90000"/>
              </a:lnSpc>
              <a:spcBef>
                <a:spcPts val="0"/>
              </a:spcBef>
              <a:defRPr/>
            </a:pPr>
            <a:r>
              <a:rPr lang="ru-RU" sz="1600" b="1" dirty="0">
                <a:solidFill>
                  <a:srgbClr val="C00000"/>
                </a:solidFill>
                <a:latin typeface="Arial" pitchFamily="34" charset="0"/>
                <a:cs typeface="Arial" pitchFamily="34" charset="0"/>
              </a:rPr>
              <a:t>Не реже 1 раза в год </a:t>
            </a:r>
            <a:r>
              <a:rPr lang="ru-RU" sz="1600" b="1" dirty="0" err="1">
                <a:solidFill>
                  <a:srgbClr val="C00000"/>
                </a:solidFill>
                <a:latin typeface="Arial" pitchFamily="34" charset="0"/>
                <a:cs typeface="Arial" pitchFamily="34" charset="0"/>
              </a:rPr>
              <a:t>продол-жительностью</a:t>
            </a:r>
            <a:r>
              <a:rPr lang="ru-RU" sz="1600" b="1" dirty="0">
                <a:solidFill>
                  <a:srgbClr val="C00000"/>
                </a:solidFill>
                <a:latin typeface="Arial" pitchFamily="34" charset="0"/>
                <a:cs typeface="Arial" pitchFamily="34" charset="0"/>
              </a:rPr>
              <a:t> до 1-х </a:t>
            </a:r>
            <a:r>
              <a:rPr lang="ru-RU" sz="1600" b="1" dirty="0" smtClean="0">
                <a:solidFill>
                  <a:srgbClr val="C00000"/>
                </a:solidFill>
                <a:latin typeface="Arial" pitchFamily="34" charset="0"/>
                <a:cs typeface="Arial" pitchFamily="34" charset="0"/>
              </a:rPr>
              <a:t>суток</a:t>
            </a:r>
            <a:endParaRPr lang="ru-RU" sz="1600" b="1" dirty="0">
              <a:solidFill>
                <a:srgbClr val="C00000"/>
              </a:solidFill>
              <a:latin typeface="Arial" pitchFamily="34" charset="0"/>
              <a:cs typeface="Arial" pitchFamily="34" charset="0"/>
            </a:endParaRPr>
          </a:p>
          <a:p>
            <a:pPr algn="just" eaLnBrk="1" hangingPunct="1">
              <a:lnSpc>
                <a:spcPct val="90000"/>
              </a:lnSpc>
              <a:spcBef>
                <a:spcPts val="0"/>
              </a:spcBef>
              <a:defRPr/>
            </a:pPr>
            <a:endParaRPr lang="ru-RU" sz="1600" b="1" dirty="0">
              <a:solidFill>
                <a:srgbClr val="C00000"/>
              </a:solidFill>
              <a:latin typeface="Arial" pitchFamily="34" charset="0"/>
              <a:cs typeface="Arial" pitchFamily="34" charset="0"/>
            </a:endParaRPr>
          </a:p>
        </p:txBody>
      </p:sp>
      <p:sp>
        <p:nvSpPr>
          <p:cNvPr id="14" name="TextBox 13"/>
          <p:cNvSpPr txBox="1"/>
          <p:nvPr/>
        </p:nvSpPr>
        <p:spPr>
          <a:xfrm>
            <a:off x="71406" y="4300373"/>
            <a:ext cx="9000000" cy="1200329"/>
          </a:xfrm>
          <a:prstGeom prst="rect">
            <a:avLst/>
          </a:prstGeom>
          <a:solidFill>
            <a:schemeClr val="accent1">
              <a:lumMod val="20000"/>
              <a:lumOff val="80000"/>
            </a:schemeClr>
          </a:solidFill>
          <a:ln w="3175">
            <a:solidFill>
              <a:schemeClr val="accent1"/>
            </a:solidFill>
          </a:ln>
        </p:spPr>
        <p:txBody>
          <a:bodyPr wrap="square">
            <a:spAutoFit/>
          </a:bodyPr>
          <a:lstStyle/>
          <a:p>
            <a:pPr algn="just" eaLnBrk="1" hangingPunct="1">
              <a:lnSpc>
                <a:spcPct val="90000"/>
              </a:lnSpc>
              <a:spcBef>
                <a:spcPts val="0"/>
              </a:spcBef>
              <a:defRPr/>
            </a:pPr>
            <a:r>
              <a:rPr lang="ru-RU" sz="1600" b="1" dirty="0" smtClean="0">
                <a:latin typeface="Arial" pitchFamily="34" charset="0"/>
                <a:cs typeface="Arial" pitchFamily="34" charset="0"/>
              </a:rPr>
              <a:t>На </a:t>
            </a:r>
            <a:r>
              <a:rPr lang="ru-RU" sz="1600" b="1" dirty="0">
                <a:latin typeface="Arial" pitchFamily="34" charset="0"/>
                <a:cs typeface="Arial" pitchFamily="34" charset="0"/>
              </a:rPr>
              <a:t>объекте защиты с массовым пребыванием людей </a:t>
            </a:r>
            <a:r>
              <a:rPr lang="ru-RU" sz="1600" b="1" dirty="0" smtClean="0">
                <a:latin typeface="Arial" pitchFamily="34" charset="0"/>
                <a:cs typeface="Arial" pitchFamily="34" charset="0"/>
              </a:rPr>
              <a:t>руководитель </a:t>
            </a:r>
            <a:r>
              <a:rPr lang="ru-RU" sz="1600" b="1" dirty="0">
                <a:latin typeface="Arial" pitchFamily="34" charset="0"/>
                <a:cs typeface="Arial" pitchFamily="34" charset="0"/>
              </a:rPr>
              <a:t>организации обеспечивает проведение </a:t>
            </a:r>
            <a:r>
              <a:rPr lang="ru-RU" sz="1600" b="1" dirty="0">
                <a:solidFill>
                  <a:srgbClr val="C00000"/>
                </a:solidFill>
                <a:latin typeface="Arial" pitchFamily="34" charset="0"/>
                <a:cs typeface="Arial" pitchFamily="34" charset="0"/>
              </a:rPr>
              <a:t>не реже 1 раза в полугодие </a:t>
            </a:r>
            <a:r>
              <a:rPr lang="ru-RU" sz="1600" b="1" dirty="0">
                <a:latin typeface="Arial" pitchFamily="34" charset="0"/>
                <a:cs typeface="Arial" pitchFamily="34" charset="0"/>
              </a:rPr>
              <a:t>практических </a:t>
            </a:r>
            <a:r>
              <a:rPr lang="ru-RU" sz="1600" b="1" dirty="0">
                <a:solidFill>
                  <a:srgbClr val="C00000"/>
                </a:solidFill>
                <a:latin typeface="Arial" pitchFamily="34" charset="0"/>
                <a:cs typeface="Arial" pitchFamily="34" charset="0"/>
              </a:rPr>
              <a:t>тренировок по эвакуации </a:t>
            </a:r>
            <a:r>
              <a:rPr lang="ru-RU" sz="1600" b="1" dirty="0" smtClean="0">
                <a:latin typeface="Arial" pitchFamily="34" charset="0"/>
                <a:cs typeface="Arial" pitchFamily="34" charset="0"/>
              </a:rPr>
              <a:t>лиц</a:t>
            </a:r>
            <a:r>
              <a:rPr lang="ru-RU" sz="1600" b="1" dirty="0">
                <a:latin typeface="Arial" pitchFamily="34" charset="0"/>
                <a:cs typeface="Arial" pitchFamily="34" charset="0"/>
              </a:rPr>
              <a:t>, осуществляющих свою  деятельность на объекте защиты с массовым пребыванием людей, а также посетителей, покупателей, других лиц, находящихся в здании. </a:t>
            </a:r>
            <a:endParaRPr lang="ru-RU" sz="1600" dirty="0">
              <a:latin typeface="Arial" pitchFamily="34" charset="0"/>
              <a:cs typeface="Arial" pitchFamily="34" charset="0"/>
            </a:endParaRPr>
          </a:p>
        </p:txBody>
      </p:sp>
      <p:sp>
        <p:nvSpPr>
          <p:cNvPr id="8204" name="Прямоугольник 26"/>
          <p:cNvSpPr>
            <a:spLocks noChangeArrowheads="1"/>
          </p:cNvSpPr>
          <p:nvPr/>
        </p:nvSpPr>
        <p:spPr bwMode="auto">
          <a:xfrm>
            <a:off x="71406" y="3750725"/>
            <a:ext cx="9000000" cy="535531"/>
          </a:xfrm>
          <a:prstGeom prst="rect">
            <a:avLst/>
          </a:prstGeom>
          <a:solidFill>
            <a:schemeClr val="bg1"/>
          </a:solidFill>
          <a:ln w="3175">
            <a:solidFill>
              <a:schemeClr val="accent1"/>
            </a:solidFill>
            <a:miter lim="800000"/>
            <a:headEnd/>
            <a:tailEnd/>
          </a:ln>
        </p:spPr>
        <p:txBody>
          <a:bodyPr wrap="square">
            <a:spAutoFit/>
          </a:bodyPr>
          <a:lstStyle/>
          <a:p>
            <a:pPr algn="ctr">
              <a:lnSpc>
                <a:spcPct val="90000"/>
              </a:lnSpc>
              <a:spcBef>
                <a:spcPts val="0"/>
              </a:spcBef>
            </a:pPr>
            <a:r>
              <a:rPr lang="ru-RU" altLang="ru-RU" sz="1600" b="1" dirty="0" smtClean="0">
                <a:solidFill>
                  <a:srgbClr val="0033CC"/>
                </a:solidFill>
                <a:latin typeface="Arial" pitchFamily="34" charset="0"/>
                <a:cs typeface="Arial" pitchFamily="34" charset="0"/>
              </a:rPr>
              <a:t>ПП </a:t>
            </a:r>
            <a:r>
              <a:rPr lang="ru-RU" altLang="ru-RU" sz="1600" b="1" dirty="0">
                <a:solidFill>
                  <a:srgbClr val="0033CC"/>
                </a:solidFill>
                <a:latin typeface="Arial" pitchFamily="34" charset="0"/>
                <a:cs typeface="Arial" pitchFamily="34" charset="0"/>
              </a:rPr>
              <a:t>РФ от </a:t>
            </a:r>
            <a:r>
              <a:rPr lang="ru-RU" altLang="ru-RU" sz="1600" b="1" dirty="0" smtClean="0">
                <a:solidFill>
                  <a:srgbClr val="0033CC"/>
                </a:solidFill>
                <a:latin typeface="Arial" pitchFamily="34" charset="0"/>
                <a:cs typeface="Arial" pitchFamily="34" charset="0"/>
              </a:rPr>
              <a:t>16.09.2020 № 1479 «Об утверждении Правил противопожарного режима в Российской Федерации»</a:t>
            </a:r>
            <a:endParaRPr lang="ru-RU" altLang="ru-RU" sz="1600" dirty="0">
              <a:solidFill>
                <a:srgbClr val="0033CC"/>
              </a:solidFill>
              <a:latin typeface="Arial" pitchFamily="34" charset="0"/>
              <a:cs typeface="Arial" pitchFamily="34" charset="0"/>
            </a:endParaRPr>
          </a:p>
        </p:txBody>
      </p:sp>
      <p:sp>
        <p:nvSpPr>
          <p:cNvPr id="16" name="Text Box 8"/>
          <p:cNvSpPr txBox="1">
            <a:spLocks noChangeArrowheads="1"/>
          </p:cNvSpPr>
          <p:nvPr/>
        </p:nvSpPr>
        <p:spPr bwMode="auto">
          <a:xfrm>
            <a:off x="7272594" y="928670"/>
            <a:ext cx="1800000" cy="313932"/>
          </a:xfrm>
          <a:prstGeom prst="rect">
            <a:avLst/>
          </a:prstGeom>
          <a:solidFill>
            <a:schemeClr val="accent3">
              <a:lumMod val="40000"/>
              <a:lumOff val="60000"/>
            </a:schemeClr>
          </a:solidFill>
          <a:ln w="3175">
            <a:solidFill>
              <a:schemeClr val="accent1"/>
            </a:solidFill>
            <a:miter lim="800000"/>
            <a:headEnd/>
            <a:tailEnd/>
          </a:ln>
        </p:spPr>
        <p:txBody>
          <a:bodyPr wrap="square">
            <a:spAutoFit/>
          </a:bodyPr>
          <a:lstStyle/>
          <a:p>
            <a:pPr algn="ctr" eaLnBrk="1" hangingPunct="1">
              <a:lnSpc>
                <a:spcPct val="90000"/>
              </a:lnSpc>
              <a:spcBef>
                <a:spcPts val="0"/>
              </a:spcBef>
              <a:defRPr/>
            </a:pPr>
            <a:r>
              <a:rPr lang="ru-RU" sz="1600" b="1" dirty="0">
                <a:latin typeface="Arial" pitchFamily="34" charset="0"/>
                <a:cs typeface="Arial" pitchFamily="34" charset="0"/>
              </a:rPr>
              <a:t>СУТ</a:t>
            </a:r>
          </a:p>
        </p:txBody>
      </p:sp>
      <p:sp>
        <p:nvSpPr>
          <p:cNvPr id="17" name="Text Box 21"/>
          <p:cNvSpPr txBox="1">
            <a:spLocks noChangeArrowheads="1"/>
          </p:cNvSpPr>
          <p:nvPr/>
        </p:nvSpPr>
        <p:spPr bwMode="auto">
          <a:xfrm>
            <a:off x="7272594" y="1285861"/>
            <a:ext cx="1800000" cy="2308324"/>
          </a:xfrm>
          <a:prstGeom prst="rect">
            <a:avLst/>
          </a:prstGeom>
          <a:solidFill>
            <a:schemeClr val="accent3">
              <a:lumMod val="40000"/>
              <a:lumOff val="60000"/>
            </a:schemeClr>
          </a:solidFill>
          <a:ln w="3175">
            <a:solidFill>
              <a:schemeClr val="accent1"/>
            </a:solidFill>
            <a:miter lim="800000"/>
            <a:headEnd/>
            <a:tailEnd/>
          </a:ln>
        </p:spPr>
        <p:txBody>
          <a:bodyPr wrap="square">
            <a:spAutoFit/>
          </a:bodyPr>
          <a:lstStyle/>
          <a:p>
            <a:pPr algn="just" eaLnBrk="1" hangingPunct="1">
              <a:lnSpc>
                <a:spcPct val="90000"/>
              </a:lnSpc>
              <a:spcBef>
                <a:spcPts val="0"/>
              </a:spcBef>
              <a:defRPr/>
            </a:pPr>
            <a:r>
              <a:rPr lang="ru-RU" sz="1600" b="1" dirty="0">
                <a:latin typeface="Arial" pitchFamily="34" charset="0"/>
                <a:cs typeface="Arial" pitchFamily="34" charset="0"/>
              </a:rPr>
              <a:t>На </a:t>
            </a:r>
            <a:r>
              <a:rPr lang="ru-RU" sz="1600" b="1" dirty="0" err="1" smtClean="0">
                <a:latin typeface="Arial" pitchFamily="34" charset="0"/>
                <a:cs typeface="Arial" pitchFamily="34" charset="0"/>
              </a:rPr>
              <a:t>пожароопас-ных</a:t>
            </a:r>
            <a:r>
              <a:rPr lang="ru-RU" sz="1600" b="1" dirty="0" smtClean="0">
                <a:latin typeface="Arial" pitchFamily="34" charset="0"/>
                <a:cs typeface="Arial" pitchFamily="34" charset="0"/>
              </a:rPr>
              <a:t> объектах</a:t>
            </a:r>
            <a:r>
              <a:rPr lang="ru-RU" sz="1600" b="1" dirty="0">
                <a:latin typeface="Arial" pitchFamily="34" charset="0"/>
                <a:cs typeface="Arial" pitchFamily="34" charset="0"/>
              </a:rPr>
              <a:t>, в </a:t>
            </a:r>
            <a:r>
              <a:rPr lang="ru-RU" sz="1600" b="1" dirty="0" smtClean="0">
                <a:latin typeface="Arial" pitchFamily="34" charset="0"/>
                <a:cs typeface="Arial" pitchFamily="34" charset="0"/>
              </a:rPr>
              <a:t>организациях </a:t>
            </a:r>
            <a:r>
              <a:rPr lang="ru-RU" sz="1600" b="1" dirty="0">
                <a:latin typeface="Arial" pitchFamily="34" charset="0"/>
                <a:cs typeface="Arial" pitchFamily="34" charset="0"/>
              </a:rPr>
              <a:t>и </a:t>
            </a:r>
            <a:r>
              <a:rPr lang="ru-RU" sz="1600" b="1" dirty="0" err="1" smtClean="0">
                <a:latin typeface="Arial" pitchFamily="34" charset="0"/>
                <a:cs typeface="Arial" pitchFamily="34" charset="0"/>
              </a:rPr>
              <a:t>образова-тельных</a:t>
            </a:r>
            <a:r>
              <a:rPr lang="ru-RU" sz="1600" b="1" dirty="0" smtClean="0">
                <a:latin typeface="Arial" pitchFamily="34" charset="0"/>
                <a:cs typeface="Arial" pitchFamily="34" charset="0"/>
              </a:rPr>
              <a:t> организациях </a:t>
            </a:r>
            <a:r>
              <a:rPr lang="ru-RU" sz="1600" b="1" dirty="0">
                <a:solidFill>
                  <a:srgbClr val="C00000"/>
                </a:solidFill>
                <a:latin typeface="Arial" pitchFamily="34" charset="0"/>
                <a:cs typeface="Arial" pitchFamily="34" charset="0"/>
              </a:rPr>
              <a:t>ежегодно </a:t>
            </a:r>
            <a:r>
              <a:rPr lang="ru-RU" sz="1600" b="1" dirty="0" err="1" smtClean="0">
                <a:solidFill>
                  <a:srgbClr val="C00000"/>
                </a:solidFill>
                <a:latin typeface="Arial" pitchFamily="34" charset="0"/>
                <a:cs typeface="Arial" pitchFamily="34" charset="0"/>
              </a:rPr>
              <a:t>продолжитель-ностью</a:t>
            </a:r>
            <a:r>
              <a:rPr lang="ru-RU" sz="1600" b="1" dirty="0" smtClean="0">
                <a:solidFill>
                  <a:srgbClr val="C00000"/>
                </a:solidFill>
                <a:latin typeface="Arial" pitchFamily="34" charset="0"/>
                <a:cs typeface="Arial" pitchFamily="34" charset="0"/>
              </a:rPr>
              <a:t> </a:t>
            </a:r>
            <a:r>
              <a:rPr lang="ru-RU" sz="1600" b="1" dirty="0">
                <a:solidFill>
                  <a:srgbClr val="C00000"/>
                </a:solidFill>
                <a:latin typeface="Arial" pitchFamily="34" charset="0"/>
                <a:cs typeface="Arial" pitchFamily="34" charset="0"/>
              </a:rPr>
              <a:t>до 8 часов</a:t>
            </a:r>
            <a:endParaRPr lang="ru-RU" sz="1600" dirty="0">
              <a:solidFill>
                <a:srgbClr val="FF0000"/>
              </a:solidFill>
              <a:latin typeface="Arial" pitchFamily="34" charset="0"/>
              <a:cs typeface="Arial" pitchFamily="34" charset="0"/>
            </a:endParaRPr>
          </a:p>
        </p:txBody>
      </p:sp>
      <p:sp>
        <p:nvSpPr>
          <p:cNvPr id="8207" name="Прямоугольник 26"/>
          <p:cNvSpPr>
            <a:spLocks noChangeArrowheads="1"/>
          </p:cNvSpPr>
          <p:nvPr/>
        </p:nvSpPr>
        <p:spPr bwMode="auto">
          <a:xfrm>
            <a:off x="71406" y="5536675"/>
            <a:ext cx="9000000" cy="535531"/>
          </a:xfrm>
          <a:prstGeom prst="rect">
            <a:avLst/>
          </a:prstGeom>
          <a:solidFill>
            <a:schemeClr val="bg1"/>
          </a:solidFill>
          <a:ln w="3175">
            <a:solidFill>
              <a:schemeClr val="accent1"/>
            </a:solidFill>
            <a:miter lim="800000"/>
            <a:headEnd/>
            <a:tailEnd/>
          </a:ln>
        </p:spPr>
        <p:txBody>
          <a:bodyPr wrap="square">
            <a:spAutoFit/>
          </a:bodyPr>
          <a:lstStyle/>
          <a:p>
            <a:pPr algn="ctr">
              <a:lnSpc>
                <a:spcPct val="90000"/>
              </a:lnSpc>
              <a:spcBef>
                <a:spcPts val="0"/>
              </a:spcBef>
            </a:pPr>
            <a:r>
              <a:rPr lang="ru-RU" altLang="ru-RU" sz="1600" b="1" dirty="0" smtClean="0">
                <a:solidFill>
                  <a:srgbClr val="0033CC"/>
                </a:solidFill>
                <a:latin typeface="Arial" pitchFamily="34" charset="0"/>
                <a:cs typeface="Arial" pitchFamily="34" charset="0"/>
              </a:rPr>
              <a:t>ПП </a:t>
            </a:r>
            <a:r>
              <a:rPr lang="ru-RU" altLang="ru-RU" sz="1600" b="1" dirty="0">
                <a:solidFill>
                  <a:srgbClr val="0033CC"/>
                </a:solidFill>
                <a:latin typeface="Arial" pitchFamily="34" charset="0"/>
                <a:cs typeface="Arial" pitchFamily="34" charset="0"/>
              </a:rPr>
              <a:t>РФ от 31.12.2020 </a:t>
            </a:r>
            <a:r>
              <a:rPr lang="ru-RU" altLang="ru-RU" sz="1600" b="1" dirty="0" smtClean="0">
                <a:solidFill>
                  <a:srgbClr val="0033CC"/>
                </a:solidFill>
                <a:latin typeface="Arial" pitchFamily="34" charset="0"/>
                <a:cs typeface="Arial" pitchFamily="34" charset="0"/>
              </a:rPr>
              <a:t>№ 2451 «Об утверждении Правил организации мероприятий по предупреждению и ликвидации разливов нефти и нефтепродуктов…»</a:t>
            </a:r>
          </a:p>
        </p:txBody>
      </p:sp>
      <p:sp>
        <p:nvSpPr>
          <p:cNvPr id="19" name="Прямоугольник 18"/>
          <p:cNvSpPr/>
          <p:nvPr/>
        </p:nvSpPr>
        <p:spPr>
          <a:xfrm>
            <a:off x="71406" y="6072206"/>
            <a:ext cx="9000000" cy="757130"/>
          </a:xfrm>
          <a:prstGeom prst="rect">
            <a:avLst/>
          </a:prstGeom>
          <a:solidFill>
            <a:schemeClr val="bg1">
              <a:lumMod val="85000"/>
            </a:schemeClr>
          </a:solidFill>
          <a:ln w="3175">
            <a:solidFill>
              <a:schemeClr val="accent1"/>
            </a:solidFill>
          </a:ln>
        </p:spPr>
        <p:txBody>
          <a:bodyPr wrap="square">
            <a:spAutoFit/>
          </a:bodyPr>
          <a:lstStyle/>
          <a:p>
            <a:pPr algn="just" eaLnBrk="1" hangingPunct="1">
              <a:lnSpc>
                <a:spcPct val="90000"/>
              </a:lnSpc>
              <a:spcBef>
                <a:spcPts val="0"/>
              </a:spcBef>
              <a:defRPr/>
            </a:pPr>
            <a:r>
              <a:rPr lang="ru-RU" sz="1600" b="1" dirty="0" smtClean="0">
                <a:solidFill>
                  <a:srgbClr val="C00000"/>
                </a:solidFill>
                <a:latin typeface="Arial" pitchFamily="34" charset="0"/>
                <a:cs typeface="Arial" pitchFamily="34" charset="0"/>
              </a:rPr>
              <a:t>Комплексные </a:t>
            </a:r>
            <a:r>
              <a:rPr lang="ru-RU" sz="1600" b="1" dirty="0">
                <a:solidFill>
                  <a:srgbClr val="C00000"/>
                </a:solidFill>
                <a:latin typeface="Arial" pitchFamily="34" charset="0"/>
                <a:cs typeface="Arial" pitchFamily="34" charset="0"/>
              </a:rPr>
              <a:t>учения (КУ) </a:t>
            </a:r>
            <a:r>
              <a:rPr lang="ru-RU" sz="1600" b="1" dirty="0">
                <a:latin typeface="Arial" pitchFamily="34" charset="0"/>
                <a:cs typeface="Arial" pitchFamily="34" charset="0"/>
              </a:rPr>
              <a:t>по подтверждению готовности эксплуатирующей организации к действиям по локализации разливов нефти и нефтепродуктов и ликвидации разливов нефти и нефтепродуктов </a:t>
            </a:r>
            <a:r>
              <a:rPr lang="ru-RU" sz="1600" b="1" dirty="0">
                <a:solidFill>
                  <a:srgbClr val="C00000"/>
                </a:solidFill>
                <a:latin typeface="Arial" pitchFamily="34" charset="0"/>
                <a:cs typeface="Arial" pitchFamily="34" charset="0"/>
              </a:rPr>
              <a:t>(не реже одного раза в 3 года)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6504" y="1"/>
            <a:ext cx="9072000" cy="6998839"/>
          </a:xfrm>
        </p:spPr>
        <p:txBody>
          <a:bodyPr wrap="square">
            <a:spAutoFit/>
          </a:bodyPr>
          <a:lstStyle/>
          <a:p>
            <a:pPr marL="0" indent="252000" algn="ctr" eaLnBrk="1" fontAlgn="auto" hangingPunct="1">
              <a:lnSpc>
                <a:spcPct val="85000"/>
              </a:lnSpc>
              <a:spcBef>
                <a:spcPts val="0"/>
              </a:spcBef>
              <a:spcAft>
                <a:spcPts val="0"/>
              </a:spcAft>
              <a:buClr>
                <a:schemeClr val="accent3"/>
              </a:buClr>
              <a:buFont typeface="Wingdings 2" pitchFamily="18" charset="2"/>
              <a:buNone/>
              <a:defRPr/>
            </a:pPr>
            <a:r>
              <a:rPr lang="ru-RU" sz="1800" b="1" dirty="0" smtClean="0">
                <a:solidFill>
                  <a:srgbClr val="C00000"/>
                </a:solidFill>
                <a:latin typeface="Arial" charset="0"/>
                <a:cs typeface="Arial" charset="0"/>
              </a:rPr>
              <a:t>Федеральный закон от 21.12.1994 г. № 68-ФЗ «О защите населения и территорий от ЧС природного и техногенного характера» </a:t>
            </a:r>
          </a:p>
          <a:p>
            <a:pPr marL="0" indent="252000" algn="just" eaLnBrk="1" fontAlgn="auto" hangingPunct="1">
              <a:lnSpc>
                <a:spcPct val="85000"/>
              </a:lnSpc>
              <a:spcBef>
                <a:spcPts val="0"/>
              </a:spcBef>
              <a:spcAft>
                <a:spcPts val="0"/>
              </a:spcAft>
              <a:buClr>
                <a:schemeClr val="accent3"/>
              </a:buClr>
              <a:buFontTx/>
              <a:buNone/>
              <a:defRPr/>
            </a:pPr>
            <a:endParaRPr lang="ru-RU" sz="1000" b="1" dirty="0" smtClean="0">
              <a:solidFill>
                <a:srgbClr val="7030A0"/>
              </a:solidFill>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charset="0"/>
                <a:cs typeface="Arial" charset="0"/>
              </a:rPr>
              <a:t>Ст. 4. </a:t>
            </a:r>
            <a:r>
              <a:rPr lang="ru-RU" sz="1800" b="1" dirty="0" smtClean="0">
                <a:latin typeface="Arial" charset="0"/>
                <a:cs typeface="Arial" charset="0"/>
              </a:rPr>
              <a:t>Основные задачи РСЧС:</a:t>
            </a:r>
          </a:p>
          <a:p>
            <a:pPr marL="0" indent="252000" algn="just">
              <a:lnSpc>
                <a:spcPct val="85000"/>
              </a:lnSpc>
              <a:spcBef>
                <a:spcPts val="0"/>
              </a:spcBef>
              <a:buClr>
                <a:srgbClr val="C00000"/>
              </a:buClr>
              <a:buNone/>
              <a:tabLst>
                <a:tab pos="712788" algn="l"/>
                <a:tab pos="1346200" algn="l"/>
              </a:tabLst>
              <a:defRPr/>
            </a:pPr>
            <a:r>
              <a:rPr lang="ru-RU" sz="1800" b="1" u="sng" dirty="0" smtClean="0">
                <a:latin typeface="Arial" charset="0"/>
                <a:cs typeface="Arial" charset="0"/>
              </a:rPr>
              <a:t> - подготовка населения к действиям в </a:t>
            </a:r>
            <a:r>
              <a:rPr lang="ru-RU" sz="1800" b="1" u="sng" dirty="0" smtClean="0">
                <a:latin typeface="Arial" charset="0"/>
                <a:cs typeface="Arial" charset="0"/>
              </a:rPr>
              <a:t>ЧС, </a:t>
            </a:r>
            <a:r>
              <a:rPr lang="ru-RU" sz="1600" b="1" dirty="0" smtClean="0">
                <a:latin typeface="Arial" charset="0"/>
                <a:cs typeface="Arial" charset="0"/>
              </a:rPr>
              <a:t>в том числе организация разъяснительной и профилактической работы среди населения в целях предупреждения возникновения </a:t>
            </a:r>
            <a:r>
              <a:rPr lang="ru-RU" sz="1600" b="1" dirty="0" smtClean="0">
                <a:latin typeface="Arial" charset="0"/>
                <a:cs typeface="Arial" charset="0"/>
              </a:rPr>
              <a:t>ЧС </a:t>
            </a:r>
            <a:r>
              <a:rPr lang="ru-RU" sz="1600" b="1" dirty="0" smtClean="0">
                <a:latin typeface="Arial" charset="0"/>
                <a:cs typeface="Arial" charset="0"/>
              </a:rPr>
              <a:t>на водных объектах</a:t>
            </a:r>
            <a:r>
              <a:rPr lang="ru-RU" sz="1800" b="1" u="sng" dirty="0" smtClean="0">
                <a:latin typeface="Arial" charset="0"/>
                <a:cs typeface="Arial" charset="0"/>
              </a:rPr>
              <a:t>;</a:t>
            </a:r>
            <a:endParaRPr lang="ru-RU" sz="1800" b="1" u="sng"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2" pitchFamily="18" charset="2"/>
              <a:buNone/>
              <a:defRPr/>
            </a:pPr>
            <a:r>
              <a:rPr lang="ru-RU" sz="1600" b="1" i="1" dirty="0" smtClean="0">
                <a:solidFill>
                  <a:srgbClr val="C00000"/>
                </a:solidFill>
                <a:latin typeface="Arial" charset="0"/>
                <a:cs typeface="Arial" charset="0"/>
              </a:rPr>
              <a:t>Подготовка населения в области защиты от ЧС </a:t>
            </a:r>
            <a:r>
              <a:rPr lang="ru-RU" sz="1600" b="1" i="1" dirty="0" smtClean="0">
                <a:latin typeface="Arial" charset="0"/>
                <a:cs typeface="Arial" charset="0"/>
              </a:rPr>
              <a:t>- это система мероприятий по обучению населения действиям при угрозе возникновения и возникновении </a:t>
            </a:r>
            <a:r>
              <a:rPr lang="ru-RU" sz="1600" b="1" i="1" dirty="0" smtClean="0">
                <a:latin typeface="Arial" charset="0"/>
                <a:cs typeface="Arial" charset="0"/>
              </a:rPr>
              <a:t>ЧС.</a:t>
            </a:r>
            <a:endParaRPr lang="ru-RU" sz="1600" b="1" i="1"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2" pitchFamily="18" charset="2"/>
              <a:buNone/>
              <a:defRPr/>
            </a:pPr>
            <a:endParaRPr lang="ru-RU" sz="1000" b="1" i="1" u="sng"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charset="0"/>
                <a:cs typeface="Arial" charset="0"/>
              </a:rPr>
              <a:t> Ст. 11. </a:t>
            </a:r>
            <a:r>
              <a:rPr lang="ru-RU" sz="1800" b="1" dirty="0" smtClean="0">
                <a:latin typeface="Arial" charset="0"/>
                <a:cs typeface="Arial" charset="0"/>
              </a:rPr>
              <a:t>Полномочия  </a:t>
            </a:r>
            <a:r>
              <a:rPr lang="ru-RU" sz="1800" b="1" dirty="0" smtClean="0">
                <a:solidFill>
                  <a:srgbClr val="0040A8"/>
                </a:solidFill>
                <a:latin typeface="Arial" charset="0"/>
                <a:cs typeface="Arial" charset="0"/>
              </a:rPr>
              <a:t>органов </a:t>
            </a:r>
            <a:r>
              <a:rPr lang="ru-RU" sz="1800" b="1" dirty="0" err="1" smtClean="0">
                <a:solidFill>
                  <a:srgbClr val="0040A8"/>
                </a:solidFill>
                <a:latin typeface="Arial" charset="0"/>
                <a:cs typeface="Arial" charset="0"/>
              </a:rPr>
              <a:t>гос</a:t>
            </a:r>
            <a:r>
              <a:rPr lang="ru-RU" sz="1800" b="1" dirty="0" smtClean="0">
                <a:solidFill>
                  <a:srgbClr val="0040A8"/>
                </a:solidFill>
                <a:latin typeface="Arial" charset="0"/>
                <a:cs typeface="Arial" charset="0"/>
              </a:rPr>
              <a:t>. власти субъектов РФ и органов местного самоуправления </a:t>
            </a:r>
            <a:r>
              <a:rPr lang="ru-RU" sz="1800" b="1" dirty="0" smtClean="0">
                <a:latin typeface="Arial" charset="0"/>
                <a:cs typeface="Arial" charset="0"/>
              </a:rPr>
              <a:t>в области защиты населения и территории от ЧС:</a:t>
            </a:r>
          </a:p>
          <a:p>
            <a:pPr marL="0" indent="252000" algn="just" eaLnBrk="1" fontAlgn="auto" hangingPunct="1">
              <a:lnSpc>
                <a:spcPct val="85000"/>
              </a:lnSpc>
              <a:spcBef>
                <a:spcPts val="0"/>
              </a:spcBef>
              <a:spcAft>
                <a:spcPts val="0"/>
              </a:spcAft>
              <a:buClr>
                <a:srgbClr val="C00000"/>
              </a:buClr>
              <a:buFont typeface="Wingdings 2" pitchFamily="18" charset="2"/>
              <a:buNone/>
              <a:defRPr/>
            </a:pPr>
            <a:r>
              <a:rPr lang="ru-RU" sz="1800" b="1" i="1" dirty="0" smtClean="0">
                <a:latin typeface="Arial" charset="0"/>
                <a:cs typeface="Arial" charset="0"/>
              </a:rPr>
              <a:t>  - осуществляют </a:t>
            </a:r>
            <a:r>
              <a:rPr lang="ru-RU" sz="1600" b="1" i="1" dirty="0" smtClean="0">
                <a:latin typeface="Arial" charset="0"/>
                <a:cs typeface="Arial" charset="0"/>
              </a:rPr>
              <a:t>подготовку и содержание в готовности необходимых сил и средств для защиты населения и территории от ЧС</a:t>
            </a:r>
            <a:r>
              <a:rPr lang="ru-RU" sz="1800" b="1" i="1" dirty="0" smtClean="0">
                <a:latin typeface="Arial" charset="0"/>
                <a:cs typeface="Arial" charset="0"/>
              </a:rPr>
              <a:t>, </a:t>
            </a:r>
            <a:r>
              <a:rPr lang="ru-RU" sz="1800" b="1" i="1" u="sng" dirty="0" smtClean="0">
                <a:latin typeface="Arial" charset="0"/>
                <a:cs typeface="Arial" charset="0"/>
              </a:rPr>
              <a:t>а также подготовку населения в области защиты от ЧС.</a:t>
            </a:r>
          </a:p>
          <a:p>
            <a:pPr marL="0" indent="252000" algn="just" eaLnBrk="1" fontAlgn="auto" hangingPunct="1">
              <a:lnSpc>
                <a:spcPct val="85000"/>
              </a:lnSpc>
              <a:spcBef>
                <a:spcPts val="0"/>
              </a:spcBef>
              <a:spcAft>
                <a:spcPts val="0"/>
              </a:spcAft>
              <a:buClr>
                <a:srgbClr val="C00000"/>
              </a:buClr>
              <a:buFont typeface="Wingdings 2" pitchFamily="18" charset="2"/>
              <a:buNone/>
              <a:defRPr/>
            </a:pPr>
            <a:endParaRPr lang="ru-RU" sz="1000" b="1"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charset="0"/>
                <a:cs typeface="Arial" charset="0"/>
              </a:rPr>
              <a:t>Ст. 14.</a:t>
            </a:r>
            <a:r>
              <a:rPr lang="ru-RU" sz="1800" b="1" dirty="0" smtClean="0">
                <a:latin typeface="Arial" charset="0"/>
                <a:cs typeface="Arial" charset="0"/>
              </a:rPr>
              <a:t> Обязанности </a:t>
            </a:r>
            <a:r>
              <a:rPr lang="ru-RU" sz="1800" b="1" dirty="0" smtClean="0">
                <a:solidFill>
                  <a:srgbClr val="0040A8"/>
                </a:solidFill>
                <a:latin typeface="Arial" charset="0"/>
                <a:cs typeface="Arial" charset="0"/>
              </a:rPr>
              <a:t>организаций</a:t>
            </a:r>
            <a:r>
              <a:rPr lang="ru-RU" sz="1800" b="1" dirty="0" smtClean="0">
                <a:latin typeface="Arial" charset="0"/>
                <a:cs typeface="Arial" charset="0"/>
              </a:rPr>
              <a:t>:</a:t>
            </a:r>
          </a:p>
          <a:p>
            <a:pPr marL="0" indent="252000" algn="just" eaLnBrk="1" fontAlgn="auto" hangingPunct="1">
              <a:lnSpc>
                <a:spcPct val="85000"/>
              </a:lnSpc>
              <a:spcBef>
                <a:spcPts val="0"/>
              </a:spcBef>
              <a:spcAft>
                <a:spcPts val="0"/>
              </a:spcAft>
              <a:buClr>
                <a:srgbClr val="C00000"/>
              </a:buClr>
              <a:buNone/>
              <a:defRPr/>
            </a:pPr>
            <a:r>
              <a:rPr lang="ru-RU" sz="1800" b="1" i="1" dirty="0" smtClean="0">
                <a:latin typeface="Arial" charset="0"/>
                <a:cs typeface="Arial" charset="0"/>
              </a:rPr>
              <a:t>   - </a:t>
            </a:r>
            <a:r>
              <a:rPr lang="ru-RU" sz="1600" b="1" i="1" dirty="0" smtClean="0">
                <a:latin typeface="Arial" charset="0"/>
                <a:cs typeface="Arial" charset="0"/>
              </a:rPr>
              <a:t>обеспечивать создание, подготовку и поддержание в готовности к применению сил и средств предупреждения и ликвидации ЧС</a:t>
            </a:r>
            <a:r>
              <a:rPr lang="ru-RU" sz="1800" b="1" i="1" dirty="0" smtClean="0">
                <a:latin typeface="Arial" charset="0"/>
                <a:cs typeface="Arial" charset="0"/>
              </a:rPr>
              <a:t>, </a:t>
            </a:r>
            <a:r>
              <a:rPr lang="ru-RU" sz="1800" b="1" i="1" u="sng" dirty="0" smtClean="0">
                <a:latin typeface="Arial" charset="0"/>
                <a:cs typeface="Arial" charset="0"/>
              </a:rPr>
              <a:t>осуществлять подготовку работников организаций в области защиты от ЧС.</a:t>
            </a:r>
          </a:p>
          <a:p>
            <a:pPr marL="0" indent="252000" algn="just" eaLnBrk="1" fontAlgn="auto" hangingPunct="1">
              <a:lnSpc>
                <a:spcPct val="85000"/>
              </a:lnSpc>
              <a:spcBef>
                <a:spcPts val="0"/>
              </a:spcBef>
              <a:spcAft>
                <a:spcPts val="0"/>
              </a:spcAft>
              <a:buClr>
                <a:srgbClr val="C00000"/>
              </a:buClr>
              <a:buFont typeface="Wingdings 2" pitchFamily="18" charset="2"/>
              <a:buNone/>
              <a:defRPr/>
            </a:pPr>
            <a:endParaRPr lang="ru-RU" sz="1000" b="1"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charset="0"/>
                <a:cs typeface="Arial" charset="0"/>
              </a:rPr>
              <a:t>Ст. 19. </a:t>
            </a:r>
            <a:r>
              <a:rPr lang="ru-RU" sz="1800" b="1" dirty="0" smtClean="0">
                <a:latin typeface="Arial" charset="0"/>
                <a:cs typeface="Arial" charset="0"/>
              </a:rPr>
              <a:t>Обязанности </a:t>
            </a:r>
            <a:r>
              <a:rPr lang="ru-RU" sz="1800" b="1" dirty="0" smtClean="0">
                <a:solidFill>
                  <a:srgbClr val="0040A8"/>
                </a:solidFill>
                <a:latin typeface="Arial" charset="0"/>
                <a:cs typeface="Arial" charset="0"/>
              </a:rPr>
              <a:t>граждан</a:t>
            </a:r>
            <a:r>
              <a:rPr lang="ru-RU" sz="1800" b="1" dirty="0" smtClean="0">
                <a:latin typeface="Arial" charset="0"/>
                <a:cs typeface="Arial" charset="0"/>
              </a:rPr>
              <a:t> РФ:</a:t>
            </a:r>
          </a:p>
          <a:p>
            <a:pPr marL="0" indent="252000" algn="just" eaLnBrk="1" fontAlgn="auto" hangingPunct="1">
              <a:lnSpc>
                <a:spcPct val="85000"/>
              </a:lnSpc>
              <a:spcBef>
                <a:spcPts val="0"/>
              </a:spcBef>
              <a:spcAft>
                <a:spcPts val="0"/>
              </a:spcAft>
              <a:buClr>
                <a:srgbClr val="C00000"/>
              </a:buClr>
              <a:buNone/>
              <a:defRPr/>
            </a:pPr>
            <a:r>
              <a:rPr lang="ru-RU" sz="1800" b="1" i="1" u="sng" dirty="0" smtClean="0">
                <a:latin typeface="Arial" charset="0"/>
                <a:cs typeface="Arial" charset="0"/>
              </a:rPr>
              <a:t>   - изучать основные способы защиты населения и территорий от ЧС, приемы оказания первой помощи пострадавшим, правила охраны жизни людей на водных объектах, правила пользования коллективными и индивидуальными средствами защиты, постоянно совершенствовать свои знания и практические навыки в указанной области.</a:t>
            </a:r>
          </a:p>
          <a:p>
            <a:pPr marL="0" indent="252000" algn="just" eaLnBrk="1" fontAlgn="auto" hangingPunct="1">
              <a:lnSpc>
                <a:spcPct val="85000"/>
              </a:lnSpc>
              <a:spcBef>
                <a:spcPts val="0"/>
              </a:spcBef>
              <a:spcAft>
                <a:spcPts val="0"/>
              </a:spcAft>
              <a:buClr>
                <a:srgbClr val="C00000"/>
              </a:buClr>
              <a:buNone/>
              <a:defRPr/>
            </a:pPr>
            <a:endParaRPr lang="ru-RU" sz="1000" b="1" i="1" u="sng" dirty="0" smtClean="0">
              <a:latin typeface="Arial" charset="0"/>
              <a:cs typeface="Arial" charset="0"/>
            </a:endParaRPr>
          </a:p>
          <a:p>
            <a:pPr marL="0" indent="252000" algn="just" eaLnBrk="1" fontAlgn="auto" hangingPunct="1">
              <a:lnSpc>
                <a:spcPct val="85000"/>
              </a:lnSpc>
              <a:spcBef>
                <a:spcPts val="0"/>
              </a:spcBef>
              <a:spcAft>
                <a:spcPts val="0"/>
              </a:spcAft>
              <a:buClr>
                <a:srgbClr val="C00000"/>
              </a:buClr>
              <a:buFont typeface="Wingdings" pitchFamily="2" charset="2"/>
              <a:buChar char="Ø"/>
              <a:defRPr/>
            </a:pPr>
            <a:r>
              <a:rPr lang="ru-RU" sz="1800" b="1" dirty="0" smtClean="0">
                <a:solidFill>
                  <a:srgbClr val="7030A0"/>
                </a:solidFill>
                <a:latin typeface="Arial" charset="0"/>
                <a:cs typeface="Arial" charset="0"/>
              </a:rPr>
              <a:t>Ст. 20. </a:t>
            </a:r>
            <a:r>
              <a:rPr lang="ru-RU" sz="1800" b="1" dirty="0" smtClean="0">
                <a:latin typeface="Arial" charset="0"/>
                <a:cs typeface="Arial" charset="0"/>
              </a:rPr>
              <a:t>Подготовка населения в области защиты от ЧС. </a:t>
            </a:r>
          </a:p>
          <a:p>
            <a:pPr marL="0" indent="252000" algn="just" eaLnBrk="1" fontAlgn="auto" hangingPunct="1">
              <a:lnSpc>
                <a:spcPct val="85000"/>
              </a:lnSpc>
              <a:spcBef>
                <a:spcPts val="0"/>
              </a:spcBef>
              <a:spcAft>
                <a:spcPts val="0"/>
              </a:spcAft>
              <a:buClr>
                <a:srgbClr val="C00000"/>
              </a:buClr>
              <a:buNone/>
              <a:defRPr/>
            </a:pPr>
            <a:r>
              <a:rPr lang="ru-RU" sz="1800" b="1" i="1" u="sng" dirty="0" smtClean="0">
                <a:solidFill>
                  <a:srgbClr val="0040A8"/>
                </a:solidFill>
                <a:latin typeface="Arial" charset="0"/>
                <a:cs typeface="Arial" charset="0"/>
              </a:rPr>
              <a:t>Порядок подготовки населения в области защиты от ЧС определяется Правительством Российской Федерации</a:t>
            </a:r>
            <a:r>
              <a:rPr lang="ru-RU" sz="1800" b="1" i="1" u="sng" dirty="0" smtClean="0">
                <a:latin typeface="Arial" charset="0"/>
                <a:cs typeface="Arial" charset="0"/>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928802"/>
            <a:ext cx="8039380" cy="1938992"/>
          </a:xfrm>
          <a:prstGeom prst="rect">
            <a:avLst/>
          </a:prstGeom>
          <a:noFill/>
        </p:spPr>
        <p:txBody>
          <a:bodyPr wrap="none" rtlCol="0">
            <a:spAutoFit/>
          </a:bodyPr>
          <a:lstStyle/>
          <a:p>
            <a:pPr algn="ctr"/>
            <a:r>
              <a:rPr lang="ru-RU" sz="4000" b="1" dirty="0" smtClean="0">
                <a:latin typeface="Arial Black" pitchFamily="34" charset="0"/>
              </a:rPr>
              <a:t>СЕМИНАР ЗАКОНЧЕН.</a:t>
            </a:r>
          </a:p>
          <a:p>
            <a:pPr algn="ctr"/>
            <a:endParaRPr lang="ru-RU" sz="4000" b="1" dirty="0" smtClean="0">
              <a:latin typeface="Arial Black" pitchFamily="34" charset="0"/>
            </a:endParaRPr>
          </a:p>
          <a:p>
            <a:pPr algn="ctr"/>
            <a:r>
              <a:rPr lang="ru-RU" sz="4000" b="1" dirty="0" smtClean="0">
                <a:latin typeface="Arial Black" pitchFamily="34" charset="0"/>
              </a:rPr>
              <a:t>СПАСИБО  ЗА  ВНИМАНИЕ!</a:t>
            </a:r>
            <a:endParaRPr lang="ru-RU" sz="4000" b="1"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686" y="1357299"/>
            <a:ext cx="4140000" cy="5201424"/>
          </a:xfrm>
          <a:prstGeom prst="rect">
            <a:avLst/>
          </a:prstGeom>
          <a:solidFill>
            <a:schemeClr val="accent3">
              <a:lumMod val="40000"/>
              <a:lumOff val="60000"/>
            </a:schemeClr>
          </a:solidFill>
          <a:ln>
            <a:solidFill>
              <a:srgbClr val="000066"/>
            </a:solidFill>
          </a:ln>
        </p:spPr>
        <p:txBody>
          <a:bodyPr wrap="square">
            <a:spAutoFit/>
          </a:bodyPr>
          <a:lstStyle/>
          <a:p>
            <a:pPr algn="ctr" eaLnBrk="0" hangingPunct="0">
              <a:tabLst>
                <a:tab pos="-6673850" algn="l"/>
                <a:tab pos="-3781425" algn="l"/>
                <a:tab pos="-2609850" algn="l"/>
                <a:tab pos="809625" algn="l"/>
              </a:tabLst>
            </a:pPr>
            <a:r>
              <a:rPr lang="ru-RU" sz="2000" b="1" dirty="0" smtClean="0">
                <a:latin typeface="Arial" pitchFamily="34" charset="0"/>
                <a:ea typeface="Times New Roman" pitchFamily="18" charset="0"/>
                <a:cs typeface="Arial" pitchFamily="34" charset="0"/>
              </a:rPr>
              <a:t>Постановление </a:t>
            </a:r>
          </a:p>
          <a:p>
            <a:pPr algn="ctr" eaLnBrk="0" hangingPunct="0">
              <a:tabLst>
                <a:tab pos="-6673850" algn="l"/>
                <a:tab pos="-3781425" algn="l"/>
                <a:tab pos="-2609850" algn="l"/>
                <a:tab pos="809625" algn="l"/>
              </a:tabLst>
            </a:pPr>
            <a:r>
              <a:rPr lang="ru-RU" sz="2000" b="1" dirty="0" smtClean="0">
                <a:latin typeface="Arial" pitchFamily="34" charset="0"/>
                <a:ea typeface="Times New Roman" pitchFamily="18" charset="0"/>
                <a:cs typeface="Arial" pitchFamily="34" charset="0"/>
              </a:rPr>
              <a:t>Правительства РФ от 02.11.2000 № 841 «Об утверждении Положения о подготовке населения в области гражданской обороны» </a:t>
            </a:r>
          </a:p>
          <a:p>
            <a:pPr algn="ctr" eaLnBrk="0" hangingPunct="0">
              <a:tabLst>
                <a:tab pos="-6673850" algn="l"/>
                <a:tab pos="-3781425" algn="l"/>
                <a:tab pos="-2609850" algn="l"/>
                <a:tab pos="809625" algn="l"/>
              </a:tabLst>
            </a:pPr>
            <a:endParaRPr lang="ru-RU" sz="2000" b="1" dirty="0" smtClean="0">
              <a:latin typeface="Arial" pitchFamily="34" charset="0"/>
              <a:ea typeface="Times New Roman" pitchFamily="18" charset="0"/>
              <a:cs typeface="Arial" pitchFamily="34" charset="0"/>
            </a:endParaRPr>
          </a:p>
          <a:p>
            <a:pPr algn="ctr" eaLnBrk="0" hangingPunct="0">
              <a:tabLst>
                <a:tab pos="-6673850" algn="l"/>
                <a:tab pos="-3781425" algn="l"/>
                <a:tab pos="-2609850" algn="l"/>
                <a:tab pos="809625" algn="l"/>
              </a:tabLst>
            </a:pPr>
            <a:r>
              <a:rPr lang="ru-RU" sz="2000" b="1" dirty="0" smtClean="0">
                <a:latin typeface="Arial" pitchFamily="34" charset="0"/>
                <a:ea typeface="Times New Roman" pitchFamily="18" charset="0"/>
                <a:cs typeface="Arial" pitchFamily="34" charset="0"/>
              </a:rPr>
              <a:t>Приказ МЧС России от 24.04.2020 № 262 «Об утверждении перечня должностных лиц, проходящих обучение … в области гражданской обороны</a:t>
            </a:r>
            <a:r>
              <a:rPr lang="ru-RU" sz="2000" b="1" dirty="0" smtClean="0">
                <a:latin typeface="Arial" pitchFamily="34" charset="0"/>
                <a:ea typeface="Times New Roman" pitchFamily="18" charset="0"/>
                <a:cs typeface="Arial" pitchFamily="34" charset="0"/>
              </a:rPr>
              <a:t>»</a:t>
            </a:r>
          </a:p>
          <a:p>
            <a:pPr algn="ctr" eaLnBrk="0" hangingPunct="0">
              <a:tabLst>
                <a:tab pos="-6673850" algn="l"/>
                <a:tab pos="-3781425" algn="l"/>
                <a:tab pos="-2609850" algn="l"/>
                <a:tab pos="809625" algn="l"/>
              </a:tabLst>
            </a:pPr>
            <a:endParaRPr lang="ru-RU" sz="1400" b="1" dirty="0" smtClean="0">
              <a:latin typeface="Arial" pitchFamily="34" charset="0"/>
              <a:ea typeface="Times New Roman" pitchFamily="18" charset="0"/>
              <a:cs typeface="Arial" pitchFamily="34" charset="0"/>
            </a:endParaRPr>
          </a:p>
          <a:p>
            <a:pPr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(действуют </a:t>
            </a:r>
            <a:r>
              <a:rPr lang="ru-RU" sz="1800" b="1" dirty="0" smtClean="0">
                <a:solidFill>
                  <a:srgbClr val="0033CC"/>
                </a:solidFill>
                <a:latin typeface="Arial" pitchFamily="34" charset="0"/>
                <a:ea typeface="Times New Roman" pitchFamily="18" charset="0"/>
                <a:cs typeface="Arial" pitchFamily="34" charset="0"/>
              </a:rPr>
              <a:t>до </a:t>
            </a:r>
            <a:r>
              <a:rPr lang="ru-RU" sz="1800" b="1" dirty="0" smtClean="0">
                <a:solidFill>
                  <a:srgbClr val="0033CC"/>
                </a:solidFill>
                <a:latin typeface="Arial" pitchFamily="34" charset="0"/>
                <a:ea typeface="Times New Roman" pitchFamily="18" charset="0"/>
                <a:cs typeface="Arial" pitchFamily="34" charset="0"/>
              </a:rPr>
              <a:t>01.09.2028)</a:t>
            </a:r>
            <a:endParaRPr lang="ru-RU" sz="1800" b="1" dirty="0">
              <a:solidFill>
                <a:srgbClr val="0033CC"/>
              </a:solidFill>
              <a:latin typeface="Arial" pitchFamily="34" charset="0"/>
              <a:ea typeface="Times New Roman" pitchFamily="18" charset="0"/>
              <a:cs typeface="Arial" pitchFamily="34" charset="0"/>
            </a:endParaRPr>
          </a:p>
        </p:txBody>
      </p:sp>
      <p:sp>
        <p:nvSpPr>
          <p:cNvPr id="4" name="Прямоугольник 3"/>
          <p:cNvSpPr/>
          <p:nvPr/>
        </p:nvSpPr>
        <p:spPr>
          <a:xfrm>
            <a:off x="4789718" y="1357298"/>
            <a:ext cx="4140000" cy="3724096"/>
          </a:xfrm>
          <a:prstGeom prst="rect">
            <a:avLst/>
          </a:prstGeom>
          <a:solidFill>
            <a:schemeClr val="tx2">
              <a:lumMod val="20000"/>
              <a:lumOff val="80000"/>
            </a:schemeClr>
          </a:solidFill>
          <a:ln>
            <a:solidFill>
              <a:srgbClr val="000066"/>
            </a:solidFill>
          </a:ln>
        </p:spPr>
        <p:txBody>
          <a:bodyPr wrap="square">
            <a:spAutoFit/>
          </a:bodyPr>
          <a:lstStyle/>
          <a:p>
            <a:pPr lvl="0" algn="ctr" eaLnBrk="0" hangingPunct="0">
              <a:tabLst>
                <a:tab pos="-6673850" algn="l"/>
                <a:tab pos="-3781425" algn="l"/>
                <a:tab pos="-2609850" algn="l"/>
                <a:tab pos="809625" algn="l"/>
              </a:tabLst>
            </a:pPr>
            <a:r>
              <a:rPr lang="ru-RU" sz="2000" b="1" dirty="0" smtClean="0">
                <a:solidFill>
                  <a:prstClr val="black"/>
                </a:solidFill>
                <a:latin typeface="Arial" pitchFamily="34" charset="0"/>
                <a:ea typeface="Times New Roman" pitchFamily="18" charset="0"/>
                <a:cs typeface="Arial" pitchFamily="34" charset="0"/>
              </a:rPr>
              <a:t>Постановление </a:t>
            </a:r>
          </a:p>
          <a:p>
            <a:pPr lvl="0" algn="ctr" eaLnBrk="0" hangingPunct="0">
              <a:tabLst>
                <a:tab pos="-6673850" algn="l"/>
                <a:tab pos="-3781425" algn="l"/>
                <a:tab pos="-2609850" algn="l"/>
                <a:tab pos="809625" algn="l"/>
              </a:tabLst>
            </a:pPr>
            <a:r>
              <a:rPr lang="ru-RU" sz="2000" b="1" dirty="0" smtClean="0">
                <a:solidFill>
                  <a:prstClr val="black"/>
                </a:solidFill>
                <a:latin typeface="Arial" pitchFamily="34" charset="0"/>
                <a:ea typeface="Times New Roman" pitchFamily="18" charset="0"/>
                <a:cs typeface="Arial" pitchFamily="34" charset="0"/>
              </a:rPr>
              <a:t>Правительства РФ от 18.09.2020 № 1485 «Об утверждении Положения о подготовке граждан Российской Федерации, иностранных граждан и лиц без гражданства в области защиты от чрезвычайных ситуаций природного и техногенного характера</a:t>
            </a:r>
            <a:r>
              <a:rPr lang="ru-RU" sz="2000" b="1" dirty="0" smtClean="0">
                <a:solidFill>
                  <a:prstClr val="black"/>
                </a:solidFill>
                <a:latin typeface="Arial" pitchFamily="34" charset="0"/>
                <a:ea typeface="Times New Roman" pitchFamily="18" charset="0"/>
                <a:cs typeface="Arial" pitchFamily="34" charset="0"/>
              </a:rPr>
              <a:t>»</a:t>
            </a:r>
          </a:p>
          <a:p>
            <a:pPr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(действует </a:t>
            </a:r>
            <a:r>
              <a:rPr lang="ru-RU" sz="1800" b="1" dirty="0" smtClean="0">
                <a:solidFill>
                  <a:srgbClr val="0033CC"/>
                </a:solidFill>
                <a:latin typeface="Arial" pitchFamily="34" charset="0"/>
                <a:ea typeface="Times New Roman" pitchFamily="18" charset="0"/>
                <a:cs typeface="Arial" pitchFamily="34" charset="0"/>
              </a:rPr>
              <a:t>до </a:t>
            </a:r>
            <a:r>
              <a:rPr lang="ru-RU" sz="1800" b="1" dirty="0" smtClean="0">
                <a:solidFill>
                  <a:srgbClr val="0033CC"/>
                </a:solidFill>
                <a:latin typeface="Arial" pitchFamily="34" charset="0"/>
                <a:ea typeface="Times New Roman" pitchFamily="18" charset="0"/>
                <a:cs typeface="Arial" pitchFamily="34" charset="0"/>
              </a:rPr>
              <a:t>31.12.2026 включит.)</a:t>
            </a:r>
            <a:endParaRPr lang="ru-RU" sz="1600" b="1" dirty="0" smtClean="0">
              <a:solidFill>
                <a:srgbClr val="0033CC"/>
              </a:solidFill>
              <a:latin typeface="Arial" pitchFamily="34" charset="0"/>
              <a:ea typeface="Times New Roman" pitchFamily="18" charset="0"/>
              <a:cs typeface="Arial" pitchFamily="34" charset="0"/>
            </a:endParaRPr>
          </a:p>
        </p:txBody>
      </p:sp>
      <p:sp>
        <p:nvSpPr>
          <p:cNvPr id="5" name="Прямоугольник 4"/>
          <p:cNvSpPr/>
          <p:nvPr/>
        </p:nvSpPr>
        <p:spPr>
          <a:xfrm>
            <a:off x="4788000" y="217124"/>
            <a:ext cx="4140000" cy="1080000"/>
          </a:xfrm>
          <a:prstGeom prst="rect">
            <a:avLst/>
          </a:prstGeom>
          <a:solidFill>
            <a:schemeClr val="tx2">
              <a:lumMod val="40000"/>
              <a:lumOff val="60000"/>
            </a:schemeClr>
          </a:solidFill>
          <a:ln>
            <a:solidFill>
              <a:srgbClr val="000066"/>
            </a:solidFill>
          </a:ln>
        </p:spPr>
        <p:style>
          <a:lnRef idx="2">
            <a:schemeClr val="accent1"/>
          </a:lnRef>
          <a:fillRef idx="1">
            <a:schemeClr val="lt1"/>
          </a:fillRef>
          <a:effectRef idx="0">
            <a:schemeClr val="accent1"/>
          </a:effectRef>
          <a:fontRef idx="minor">
            <a:schemeClr val="dk1"/>
          </a:fontRef>
        </p:style>
        <p:txBody>
          <a:bodyPr wrap="square"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lnSpc>
                <a:spcPct val="90000"/>
              </a:lnSpc>
              <a:spcBef>
                <a:spcPts val="0"/>
              </a:spcBef>
              <a:spcAft>
                <a:spcPts val="0"/>
              </a:spcAft>
            </a:pPr>
            <a:r>
              <a:rPr lang="ru-RU"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Подготовка населения </a:t>
            </a:r>
          </a:p>
          <a:p>
            <a:pPr lvl="0" algn="ctr">
              <a:lnSpc>
                <a:spcPct val="90000"/>
              </a:lnSpc>
              <a:spcBef>
                <a:spcPts val="0"/>
              </a:spcBef>
              <a:spcAft>
                <a:spcPts val="0"/>
              </a:spcAft>
            </a:pPr>
            <a:r>
              <a:rPr lang="ru-RU"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в области защиты от ЧС</a:t>
            </a: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Прямоугольник 5"/>
          <p:cNvSpPr/>
          <p:nvPr/>
        </p:nvSpPr>
        <p:spPr>
          <a:xfrm>
            <a:off x="216530" y="214290"/>
            <a:ext cx="4140000" cy="1080000"/>
          </a:xfrm>
          <a:prstGeom prst="rect">
            <a:avLst/>
          </a:prstGeom>
          <a:solidFill>
            <a:schemeClr val="accent3">
              <a:lumMod val="60000"/>
              <a:lumOff val="40000"/>
            </a:schemeClr>
          </a:solidFill>
          <a:ln>
            <a:solidFill>
              <a:srgbClr val="000066"/>
            </a:solidFill>
          </a:ln>
        </p:spPr>
        <p:style>
          <a:lnRef idx="2">
            <a:schemeClr val="accent1"/>
          </a:lnRef>
          <a:fillRef idx="1">
            <a:schemeClr val="lt1"/>
          </a:fillRef>
          <a:effectRef idx="0">
            <a:schemeClr val="accent1"/>
          </a:effectRef>
          <a:fontRef idx="minor">
            <a:schemeClr val="dk1"/>
          </a:fontRef>
        </p:style>
        <p:txBody>
          <a:bodyPr wrap="square"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lnSpc>
                <a:spcPct val="90000"/>
              </a:lnSpc>
              <a:spcBef>
                <a:spcPts val="0"/>
              </a:spcBef>
              <a:spcAft>
                <a:spcPts val="0"/>
              </a:spcAft>
            </a:pPr>
            <a:r>
              <a:rPr lang="ru-RU"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Подготовка населения </a:t>
            </a:r>
          </a:p>
          <a:p>
            <a:pPr lvl="0" algn="ctr">
              <a:lnSpc>
                <a:spcPct val="90000"/>
              </a:lnSpc>
              <a:spcBef>
                <a:spcPts val="0"/>
              </a:spcBef>
              <a:spcAft>
                <a:spcPts val="0"/>
              </a:spcAft>
            </a:pPr>
            <a:r>
              <a:rPr lang="ru-RU"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в области ГО</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p:txBody>
      </p:sp>
      <p:sp>
        <p:nvSpPr>
          <p:cNvPr id="7" name="Прямоугольник 6"/>
          <p:cNvSpPr/>
          <p:nvPr/>
        </p:nvSpPr>
        <p:spPr>
          <a:xfrm>
            <a:off x="4572000" y="5155370"/>
            <a:ext cx="4500594"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000" b="1" i="1" dirty="0" smtClean="0">
                <a:latin typeface="Arial" pitchFamily="34" charset="0"/>
                <a:cs typeface="Arial" pitchFamily="34" charset="0"/>
              </a:rPr>
              <a:t>ПП РФ определяют порядок подготовки населения – кто, где, в какой форме и в какие сроки обучается, обязанности органов власти и организаций</a:t>
            </a:r>
            <a:endParaRPr lang="ru-RU" sz="20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06" y="1142985"/>
            <a:ext cx="4824000" cy="4670509"/>
          </a:xfrm>
          <a:prstGeom prst="rect">
            <a:avLst/>
          </a:prstGeom>
          <a:solidFill>
            <a:schemeClr val="accent3">
              <a:lumMod val="40000"/>
              <a:lumOff val="60000"/>
            </a:schemeClr>
          </a:solidFill>
          <a:ln>
            <a:solidFill>
              <a:srgbClr val="000066"/>
            </a:solidFill>
          </a:ln>
        </p:spPr>
        <p:txBody>
          <a:bodyPr wrap="square">
            <a:spAutoFit/>
          </a:bodyPr>
          <a:lstStyle/>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C00000"/>
                </a:solidFill>
                <a:latin typeface="Arial" pitchFamily="34" charset="0"/>
                <a:ea typeface="Times New Roman" pitchFamily="18" charset="0"/>
                <a:cs typeface="Arial" pitchFamily="34" charset="0"/>
              </a:rPr>
              <a:t>Руководители</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accent6">
                    <a:lumMod val="75000"/>
                  </a:schemeClr>
                </a:solidFill>
                <a:latin typeface="Arial" pitchFamily="34" charset="0"/>
                <a:ea typeface="Times New Roman" pitchFamily="18" charset="0"/>
                <a:cs typeface="Arial" pitchFamily="34" charset="0"/>
              </a:rPr>
              <a:t>Уполномоченные работники</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Эвакуационные, </a:t>
            </a:r>
            <a:r>
              <a:rPr lang="ru-RU" sz="2000" b="1" dirty="0" err="1" smtClean="0">
                <a:solidFill>
                  <a:srgbClr val="0033CC"/>
                </a:solidFill>
                <a:latin typeface="Arial" pitchFamily="34" charset="0"/>
                <a:ea typeface="Times New Roman" pitchFamily="18" charset="0"/>
                <a:cs typeface="Arial" pitchFamily="34" charset="0"/>
              </a:rPr>
              <a:t>эвакоприемные</a:t>
            </a:r>
            <a:r>
              <a:rPr lang="ru-RU" sz="2000" b="1" dirty="0" smtClean="0">
                <a:solidFill>
                  <a:srgbClr val="0033CC"/>
                </a:solidFill>
                <a:latin typeface="Arial" pitchFamily="34" charset="0"/>
                <a:ea typeface="Times New Roman" pitchFamily="18" charset="0"/>
                <a:cs typeface="Arial" pitchFamily="34" charset="0"/>
              </a:rPr>
              <a:t> комиссии, </a:t>
            </a:r>
            <a:r>
              <a:rPr lang="ru-RU" sz="2000" b="1" i="1" dirty="0" smtClean="0">
                <a:solidFill>
                  <a:srgbClr val="0033CC"/>
                </a:solidFill>
                <a:latin typeface="Arial" pitchFamily="34" charset="0"/>
                <a:ea typeface="Times New Roman" pitchFamily="18" charset="0"/>
                <a:cs typeface="Arial" pitchFamily="34" charset="0"/>
              </a:rPr>
              <a:t>+ с 01.09.2023 работники СЭП,ППЭ,ПЭП</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Комиссии по ПУФ</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Преподаватели/Инструкторы ГО</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Учителя </a:t>
            </a:r>
            <a:r>
              <a:rPr lang="ru-RU" sz="2000" b="1" dirty="0" err="1" smtClean="0">
                <a:solidFill>
                  <a:srgbClr val="0033CC"/>
                </a:solidFill>
                <a:latin typeface="Arial" pitchFamily="34" charset="0"/>
                <a:ea typeface="Times New Roman" pitchFamily="18" charset="0"/>
                <a:cs typeface="Arial" pitchFamily="34" charset="0"/>
              </a:rPr>
              <a:t>ОБиЗР</a:t>
            </a:r>
            <a:r>
              <a:rPr lang="ru-RU" sz="2000" b="1" dirty="0" smtClean="0">
                <a:solidFill>
                  <a:srgbClr val="0033CC"/>
                </a:solidFill>
                <a:latin typeface="Arial" pitchFamily="34" charset="0"/>
                <a:ea typeface="Times New Roman" pitchFamily="18" charset="0"/>
                <a:cs typeface="Arial" pitchFamily="34" charset="0"/>
              </a:rPr>
              <a:t>/БЖД</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Руководители и личный состав формирований и служб</a:t>
            </a:r>
            <a:r>
              <a:rPr lang="ru-RU" sz="2000" b="1" dirty="0" smtClean="0">
                <a:latin typeface="Arial" pitchFamily="34" charset="0"/>
                <a:ea typeface="Times New Roman" pitchFamily="18" charset="0"/>
                <a:cs typeface="Arial" pitchFamily="34" charset="0"/>
              </a:rPr>
              <a:t> </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8000"/>
                </a:solidFill>
                <a:latin typeface="Arial" pitchFamily="34" charset="0"/>
                <a:ea typeface="Times New Roman" pitchFamily="18" charset="0"/>
                <a:cs typeface="Arial" pitchFamily="34" charset="0"/>
              </a:rPr>
              <a:t>Работающее население</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tx1">
                    <a:lumMod val="75000"/>
                    <a:lumOff val="25000"/>
                  </a:schemeClr>
                </a:solidFill>
                <a:latin typeface="Arial" pitchFamily="34" charset="0"/>
                <a:ea typeface="Times New Roman" pitchFamily="18" charset="0"/>
                <a:cs typeface="Arial" pitchFamily="34" charset="0"/>
              </a:rPr>
              <a:t>Обучающиеся</a:t>
            </a:r>
          </a:p>
          <a:p>
            <a:pPr algn="ctr" eaLnBrk="0" hangingPunct="0">
              <a:spcAft>
                <a:spcPts val="5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tx1">
                    <a:lumMod val="65000"/>
                    <a:lumOff val="35000"/>
                  </a:schemeClr>
                </a:solidFill>
                <a:latin typeface="Arial" pitchFamily="34" charset="0"/>
                <a:ea typeface="Times New Roman" pitchFamily="18" charset="0"/>
                <a:cs typeface="Arial" pitchFamily="34" charset="0"/>
              </a:rPr>
              <a:t>Неработающее население</a:t>
            </a:r>
            <a:endParaRPr lang="ru-RU" sz="2000" b="1" dirty="0">
              <a:solidFill>
                <a:schemeClr val="tx1">
                  <a:lumMod val="65000"/>
                  <a:lumOff val="35000"/>
                </a:schemeClr>
              </a:solidFill>
              <a:latin typeface="Arial" pitchFamily="34" charset="0"/>
              <a:ea typeface="Times New Roman" pitchFamily="18" charset="0"/>
              <a:cs typeface="Arial" pitchFamily="34" charset="0"/>
            </a:endParaRPr>
          </a:p>
        </p:txBody>
      </p:sp>
      <p:sp>
        <p:nvSpPr>
          <p:cNvPr id="4" name="Прямоугольник 3"/>
          <p:cNvSpPr/>
          <p:nvPr/>
        </p:nvSpPr>
        <p:spPr>
          <a:xfrm>
            <a:off x="5004594" y="1142984"/>
            <a:ext cx="4068000" cy="2323713"/>
          </a:xfrm>
          <a:prstGeom prst="rect">
            <a:avLst/>
          </a:prstGeom>
          <a:solidFill>
            <a:schemeClr val="tx2">
              <a:lumMod val="20000"/>
              <a:lumOff val="80000"/>
            </a:schemeClr>
          </a:solidFill>
          <a:ln>
            <a:solidFill>
              <a:srgbClr val="000066"/>
            </a:solidFill>
          </a:ln>
        </p:spPr>
        <p:txBody>
          <a:bodyPr wrap="square">
            <a:spAutoFit/>
          </a:bodyPr>
          <a:lstStyle/>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8000"/>
                </a:solidFill>
                <a:latin typeface="Arial" pitchFamily="34" charset="0"/>
                <a:ea typeface="Times New Roman" pitchFamily="18" charset="0"/>
                <a:cs typeface="Arial" pitchFamily="34" charset="0"/>
              </a:rPr>
              <a:t>Работающее население</a:t>
            </a:r>
          </a:p>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tx1">
                    <a:lumMod val="65000"/>
                    <a:lumOff val="35000"/>
                  </a:schemeClr>
                </a:solidFill>
                <a:latin typeface="Arial" pitchFamily="34" charset="0"/>
                <a:ea typeface="Times New Roman" pitchFamily="18" charset="0"/>
                <a:cs typeface="Arial" pitchFamily="34" charset="0"/>
              </a:rPr>
              <a:t>Неработающее население</a:t>
            </a:r>
          </a:p>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tx1">
                    <a:lumMod val="75000"/>
                    <a:lumOff val="25000"/>
                  </a:schemeClr>
                </a:solidFill>
                <a:latin typeface="Arial" pitchFamily="34" charset="0"/>
                <a:ea typeface="Times New Roman" pitchFamily="18" charset="0"/>
                <a:cs typeface="Arial" pitchFamily="34" charset="0"/>
              </a:rPr>
              <a:t>Обучающиеся</a:t>
            </a:r>
          </a:p>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C00000"/>
                </a:solidFill>
                <a:latin typeface="Arial" pitchFamily="34" charset="0"/>
                <a:ea typeface="Times New Roman" pitchFamily="18" charset="0"/>
                <a:cs typeface="Arial" pitchFamily="34" charset="0"/>
              </a:rPr>
              <a:t>Руководители</a:t>
            </a:r>
          </a:p>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chemeClr val="accent6">
                    <a:lumMod val="75000"/>
                  </a:schemeClr>
                </a:solidFill>
                <a:latin typeface="Arial" pitchFamily="34" charset="0"/>
                <a:ea typeface="Times New Roman" pitchFamily="18" charset="0"/>
                <a:cs typeface="Arial" pitchFamily="34" charset="0"/>
              </a:rPr>
              <a:t>Уполномоченные работники</a:t>
            </a:r>
          </a:p>
          <a:p>
            <a:pPr algn="ctr" eaLnBrk="0" hangingPunct="0">
              <a:spcAft>
                <a:spcPts val="600"/>
              </a:spcAft>
              <a:buClr>
                <a:srgbClr val="0033CC"/>
              </a:buClr>
              <a:buFont typeface="Wingdings" pitchFamily="2" charset="2"/>
              <a:buChar char="ü"/>
              <a:tabLst>
                <a:tab pos="-6673850" algn="l"/>
                <a:tab pos="-3781425" algn="l"/>
                <a:tab pos="-2609850" algn="l"/>
                <a:tab pos="809625" algn="l"/>
              </a:tabLst>
            </a:pPr>
            <a:r>
              <a:rPr lang="ru-RU" sz="2000" b="1" dirty="0" smtClean="0">
                <a:solidFill>
                  <a:srgbClr val="0033CC"/>
                </a:solidFill>
                <a:latin typeface="Arial" pitchFamily="34" charset="0"/>
                <a:ea typeface="Times New Roman" pitchFamily="18" charset="0"/>
                <a:cs typeface="Arial" pitchFamily="34" charset="0"/>
              </a:rPr>
              <a:t>Председатели КЧС и ОПБ</a:t>
            </a:r>
            <a:endParaRPr lang="ru-RU" sz="2000" b="1" dirty="0">
              <a:solidFill>
                <a:srgbClr val="0033CC"/>
              </a:solidFill>
              <a:latin typeface="Arial" pitchFamily="34" charset="0"/>
              <a:ea typeface="Times New Roman" pitchFamily="18" charset="0"/>
              <a:cs typeface="Arial" pitchFamily="34" charset="0"/>
            </a:endParaRPr>
          </a:p>
        </p:txBody>
      </p:sp>
      <p:sp>
        <p:nvSpPr>
          <p:cNvPr id="5" name="Прямоугольник 4"/>
          <p:cNvSpPr/>
          <p:nvPr/>
        </p:nvSpPr>
        <p:spPr>
          <a:xfrm>
            <a:off x="5002876" y="74248"/>
            <a:ext cx="4068000" cy="568670"/>
          </a:xfrm>
          <a:prstGeom prst="rect">
            <a:avLst/>
          </a:prstGeom>
          <a:solidFill>
            <a:schemeClr val="tx2">
              <a:lumMod val="40000"/>
              <a:lumOff val="60000"/>
            </a:schemeClr>
          </a:solidFill>
          <a:ln>
            <a:solidFill>
              <a:srgbClr val="000066"/>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lvl="0" algn="ctr">
              <a:lnSpc>
                <a:spcPct val="90000"/>
              </a:lnSpc>
              <a:spcBef>
                <a:spcPts val="0"/>
              </a:spcBef>
              <a:spcAft>
                <a:spcPts val="0"/>
              </a:spcAft>
            </a:pPr>
            <a:r>
              <a:rPr lang="ru-RU" sz="2000" b="1" i="1" dirty="0" smtClean="0">
                <a:solidFill>
                  <a:schemeClr val="tx1"/>
                </a:solidFill>
                <a:latin typeface="Arial" pitchFamily="34" charset="0"/>
                <a:cs typeface="Arial" pitchFamily="34" charset="0"/>
              </a:rPr>
              <a:t>Подготовка населения </a:t>
            </a:r>
          </a:p>
          <a:p>
            <a:pPr lvl="0" algn="ctr">
              <a:lnSpc>
                <a:spcPct val="90000"/>
              </a:lnSpc>
              <a:spcBef>
                <a:spcPts val="0"/>
              </a:spcBef>
              <a:spcAft>
                <a:spcPts val="0"/>
              </a:spcAft>
            </a:pPr>
            <a:r>
              <a:rPr lang="ru-RU" sz="2000" b="1" i="1" dirty="0" smtClean="0">
                <a:solidFill>
                  <a:schemeClr val="tx1"/>
                </a:solidFill>
                <a:latin typeface="Arial" pitchFamily="34" charset="0"/>
                <a:cs typeface="Arial" pitchFamily="34" charset="0"/>
              </a:rPr>
              <a:t>в области защиты от ЧС</a:t>
            </a:r>
            <a:endParaRPr lang="ru-RU" sz="2000" b="1" dirty="0" smtClean="0">
              <a:solidFill>
                <a:schemeClr val="tx1"/>
              </a:solidFill>
              <a:latin typeface="Arial" pitchFamily="34" charset="0"/>
              <a:cs typeface="Arial" pitchFamily="34" charset="0"/>
            </a:endParaRPr>
          </a:p>
        </p:txBody>
      </p:sp>
      <p:sp>
        <p:nvSpPr>
          <p:cNvPr id="6" name="Прямоугольник 5"/>
          <p:cNvSpPr/>
          <p:nvPr/>
        </p:nvSpPr>
        <p:spPr>
          <a:xfrm>
            <a:off x="71406" y="71414"/>
            <a:ext cx="4824000" cy="571504"/>
          </a:xfrm>
          <a:prstGeom prst="rect">
            <a:avLst/>
          </a:prstGeom>
          <a:solidFill>
            <a:schemeClr val="accent3">
              <a:lumMod val="60000"/>
              <a:lumOff val="40000"/>
            </a:schemeClr>
          </a:solidFill>
          <a:ln>
            <a:solidFill>
              <a:srgbClr val="000066"/>
            </a:solidFill>
          </a:ln>
        </p:spPr>
        <p:style>
          <a:lnRef idx="2">
            <a:schemeClr val="accent1"/>
          </a:lnRef>
          <a:fillRef idx="1">
            <a:schemeClr val="lt1"/>
          </a:fillRef>
          <a:effectRef idx="0">
            <a:schemeClr val="accent1"/>
          </a:effectRef>
          <a:fontRef idx="minor">
            <a:schemeClr val="dk1"/>
          </a:fontRef>
        </p:style>
        <p:txBody>
          <a:bodyPr wrap="square" anchor="ctr" anchorCtr="0">
            <a:noAutofit/>
          </a:bodyPr>
          <a:lstStyle/>
          <a:p>
            <a:pPr lvl="0" algn="ctr">
              <a:lnSpc>
                <a:spcPct val="90000"/>
              </a:lnSpc>
              <a:spcBef>
                <a:spcPts val="0"/>
              </a:spcBef>
              <a:spcAft>
                <a:spcPts val="0"/>
              </a:spcAft>
            </a:pPr>
            <a:r>
              <a:rPr lang="ru-RU" sz="2000" b="1" i="1" dirty="0" smtClean="0">
                <a:solidFill>
                  <a:schemeClr val="tx1"/>
                </a:solidFill>
                <a:latin typeface="Arial" pitchFamily="34" charset="0"/>
                <a:cs typeface="Arial" pitchFamily="34" charset="0"/>
              </a:rPr>
              <a:t>Подготовка населения </a:t>
            </a:r>
          </a:p>
          <a:p>
            <a:pPr lvl="0" algn="ctr">
              <a:lnSpc>
                <a:spcPct val="90000"/>
              </a:lnSpc>
              <a:spcBef>
                <a:spcPts val="0"/>
              </a:spcBef>
              <a:spcAft>
                <a:spcPts val="0"/>
              </a:spcAft>
            </a:pPr>
            <a:r>
              <a:rPr lang="ru-RU" sz="2000" b="1" i="1" dirty="0" smtClean="0">
                <a:solidFill>
                  <a:schemeClr val="tx1"/>
                </a:solidFill>
                <a:latin typeface="Arial" pitchFamily="34" charset="0"/>
                <a:cs typeface="Arial" pitchFamily="34" charset="0"/>
              </a:rPr>
              <a:t>в области ГО</a:t>
            </a:r>
            <a:r>
              <a:rPr lang="ru-RU" sz="2000" b="1" dirty="0" smtClean="0">
                <a:solidFill>
                  <a:schemeClr val="tx1"/>
                </a:solidFill>
                <a:latin typeface="Arial" pitchFamily="34" charset="0"/>
                <a:cs typeface="Arial" pitchFamily="34" charset="0"/>
              </a:rPr>
              <a:t> </a:t>
            </a:r>
          </a:p>
        </p:txBody>
      </p:sp>
      <p:sp>
        <p:nvSpPr>
          <p:cNvPr id="7" name="Прямоугольник 6"/>
          <p:cNvSpPr/>
          <p:nvPr/>
        </p:nvSpPr>
        <p:spPr>
          <a:xfrm>
            <a:off x="2558609" y="671436"/>
            <a:ext cx="4085093" cy="400110"/>
          </a:xfrm>
          <a:prstGeom prst="rect">
            <a:avLst/>
          </a:prstGeom>
          <a:solidFill>
            <a:schemeClr val="bg1">
              <a:lumMod val="95000"/>
            </a:schemeClr>
          </a:solidFill>
          <a:ln>
            <a:solidFill>
              <a:schemeClr val="accent1"/>
            </a:solidFill>
          </a:ln>
        </p:spPr>
        <p:txBody>
          <a:bodyPr wrap="none">
            <a:spAutoFit/>
          </a:bodyPr>
          <a:lstStyle/>
          <a:p>
            <a:r>
              <a:rPr lang="ru-RU" sz="2000" b="1" dirty="0" smtClean="0">
                <a:latin typeface="Arial" pitchFamily="34" charset="0"/>
                <a:cs typeface="Arial" pitchFamily="34" charset="0"/>
              </a:rPr>
              <a:t>Лица, подлежащие подготовке</a:t>
            </a:r>
            <a:endParaRPr lang="ru-RU" sz="2000" b="1" dirty="0">
              <a:latin typeface="Arial" pitchFamily="34" charset="0"/>
              <a:cs typeface="Arial" pitchFamily="34" charset="0"/>
            </a:endParaRPr>
          </a:p>
        </p:txBody>
      </p:sp>
      <p:sp>
        <p:nvSpPr>
          <p:cNvPr id="8" name="Прямоугольник 7"/>
          <p:cNvSpPr/>
          <p:nvPr/>
        </p:nvSpPr>
        <p:spPr>
          <a:xfrm>
            <a:off x="0" y="5934694"/>
            <a:ext cx="9144000" cy="923330"/>
          </a:xfrm>
          <a:prstGeom prst="rect">
            <a:avLst/>
          </a:prstGeom>
          <a:solidFill>
            <a:schemeClr val="bg1">
              <a:lumMod val="95000"/>
            </a:schemeClr>
          </a:solidFill>
        </p:spPr>
        <p:txBody>
          <a:bodyPr wrap="square">
            <a:spAutoFit/>
          </a:bodyPr>
          <a:lstStyle/>
          <a:p>
            <a:pPr algn="ctr"/>
            <a:r>
              <a:rPr lang="ru-RU" sz="1800" dirty="0" smtClean="0">
                <a:latin typeface="Arial" pitchFamily="34" charset="0"/>
                <a:cs typeface="Arial" pitchFamily="34" charset="0"/>
              </a:rPr>
              <a:t>Подготовка населения 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характера </a:t>
            </a:r>
            <a:endParaRPr lang="ru-RU" sz="1800" dirty="0">
              <a:latin typeface="Arial" pitchFamily="34" charset="0"/>
              <a:cs typeface="Arial" pitchFamily="34" charset="0"/>
            </a:endParaRPr>
          </a:p>
        </p:txBody>
      </p:sp>
      <p:sp>
        <p:nvSpPr>
          <p:cNvPr id="9" name="Прямоугольник 8"/>
          <p:cNvSpPr/>
          <p:nvPr/>
        </p:nvSpPr>
        <p:spPr>
          <a:xfrm>
            <a:off x="5072066" y="3704586"/>
            <a:ext cx="39600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000" dirty="0" smtClean="0">
                <a:latin typeface="Arial" pitchFamily="34" charset="0"/>
                <a:cs typeface="Arial" pitchFamily="34" charset="0"/>
              </a:rPr>
              <a:t>Для каждой группы лиц, подлежащих подготовке, установлена соответствующая форма подготовки и определено место прохождения подготовки</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594" y="-24"/>
            <a:ext cx="9000000" cy="6863417"/>
          </a:xfrm>
          <a:prstGeom prst="rect">
            <a:avLst/>
          </a:prstGeom>
        </p:spPr>
        <p:txBody>
          <a:bodyPr wrap="square">
            <a:spAutoFit/>
          </a:bodyPr>
          <a:lstStyle/>
          <a:p>
            <a:pPr indent="360000" algn="just">
              <a:spcAft>
                <a:spcPts val="600"/>
              </a:spcAft>
            </a:pPr>
            <a:r>
              <a:rPr lang="ru-RU" sz="2000" dirty="0" smtClean="0">
                <a:solidFill>
                  <a:srgbClr val="C00000"/>
                </a:solidFill>
                <a:latin typeface="Arial" pitchFamily="34" charset="0"/>
                <a:cs typeface="Arial" pitchFamily="34" charset="0"/>
              </a:rPr>
              <a:t>ПП 841 - п. 5 Положения. В целях организации и осуществления подготовки населения в области гражданской обороны:</a:t>
            </a:r>
          </a:p>
          <a:p>
            <a:pPr indent="360000" algn="just">
              <a:spcAft>
                <a:spcPts val="600"/>
              </a:spcAft>
            </a:pPr>
            <a:r>
              <a:rPr lang="ru-RU" sz="2000" dirty="0" smtClean="0">
                <a:solidFill>
                  <a:srgbClr val="C00000"/>
                </a:solidFill>
                <a:latin typeface="Arial" pitchFamily="34" charset="0"/>
                <a:cs typeface="Arial" pitchFamily="34" charset="0"/>
              </a:rPr>
              <a:t>г) организации:</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разрабатывают с учетом особенностей деятельности организаций и на основе примерных программ, утвержденных МЧС России, программы курсового обучения личного состава формирований и служб организаций в области гражданской обороны;</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осуществляют курсовое обучение в области гражданской обороны личного состава формирований и служб, создаваемых в организации;</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создают и поддерживают в рабочем состоянии соответствующую учебно-материальную базу;</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разрабатывают программу проведения с работниками организации вводного инструктажа по гражданской обороне;</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организуют и проводят вводный инструктаж по гражданской обороне с вновь принятыми работниками организаций в течение первого месяца их работы;</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планируют и проводят учения и тренировки по гражданской обороне;</a:t>
            </a:r>
          </a:p>
          <a:p>
            <a:pPr indent="360000" algn="just">
              <a:spcAft>
                <a:spcPts val="600"/>
              </a:spcAft>
              <a:buClr>
                <a:srgbClr val="0033CC"/>
              </a:buClr>
              <a:buFont typeface="Wingdings" pitchFamily="2" charset="2"/>
              <a:buChar char="ü"/>
            </a:pPr>
            <a:r>
              <a:rPr lang="ru-RU" sz="2000" dirty="0" smtClean="0">
                <a:latin typeface="Arial" pitchFamily="34" charset="0"/>
                <a:cs typeface="Arial" pitchFamily="34" charset="0"/>
              </a:rPr>
              <a:t>организуют дополнительное профессиональное образование или курсовое обучение в области гражданской обороны своих работников из числа лиц, указанных в абзаце третьем пункта 4 настоящего Положения;</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571612"/>
            <a:ext cx="8358246" cy="1938992"/>
          </a:xfrm>
          <a:prstGeom prst="rect">
            <a:avLst/>
          </a:prstGeom>
          <a:solidFill>
            <a:schemeClr val="accent5">
              <a:lumMod val="20000"/>
              <a:lumOff val="80000"/>
            </a:schemeClr>
          </a:solidFill>
        </p:spPr>
        <p:txBody>
          <a:bodyPr wrap="square">
            <a:spAutoFit/>
          </a:bodyPr>
          <a:lstStyle/>
          <a:p>
            <a:pPr algn="ctr"/>
            <a:r>
              <a:rPr lang="ru-RU" b="1" dirty="0" smtClean="0">
                <a:latin typeface="Arial" pitchFamily="34" charset="0"/>
                <a:cs typeface="Arial" pitchFamily="34" charset="0"/>
              </a:rPr>
              <a:t>Организация дополнительного профессионального образования или курсового обучение в области ГО / дополнительного профессионального образования в области защиты от ЧС </a:t>
            </a:r>
          </a:p>
          <a:p>
            <a:pPr algn="ctr"/>
            <a:r>
              <a:rPr lang="ru-RU" b="1" dirty="0" smtClean="0">
                <a:latin typeface="Arial" pitchFamily="34" charset="0"/>
                <a:cs typeface="Arial" pitchFamily="34" charset="0"/>
              </a:rPr>
              <a:t>должностных лиц организации</a:t>
            </a:r>
            <a:endParaRPr lang="ru-RU" b="1" dirty="0"/>
          </a:p>
        </p:txBody>
      </p:sp>
      <p:sp>
        <p:nvSpPr>
          <p:cNvPr id="3" name="Прямоугольник 2"/>
          <p:cNvSpPr/>
          <p:nvPr/>
        </p:nvSpPr>
        <p:spPr>
          <a:xfrm>
            <a:off x="357158" y="4770791"/>
            <a:ext cx="8501122" cy="1015663"/>
          </a:xfrm>
          <a:prstGeom prst="rect">
            <a:avLst/>
          </a:prstGeom>
        </p:spPr>
        <p:txBody>
          <a:bodyPr wrap="square">
            <a:spAutoFit/>
          </a:bodyPr>
          <a:lstStyle/>
          <a:p>
            <a:pPr algn="ctr"/>
            <a:r>
              <a:rPr lang="ru-RU" sz="2000" b="1" dirty="0" smtClean="0">
                <a:solidFill>
                  <a:srgbClr val="C00000"/>
                </a:solidFill>
                <a:latin typeface="Arial" pitchFamily="34" charset="0"/>
                <a:cs typeface="Arial" pitchFamily="34" charset="0"/>
              </a:rPr>
              <a:t>Проводится не реже одного раза в 5 лет. </a:t>
            </a:r>
          </a:p>
          <a:p>
            <a:pPr algn="ctr"/>
            <a:r>
              <a:rPr lang="ru-RU" sz="2000" b="1" dirty="0" smtClean="0">
                <a:solidFill>
                  <a:srgbClr val="C00000"/>
                </a:solidFill>
                <a:latin typeface="Arial" pitchFamily="34" charset="0"/>
                <a:cs typeface="Arial" pitchFamily="34" charset="0"/>
              </a:rPr>
              <a:t>Для впервые назначенных либо избранных на должность - обязательно в течение первого года работы.</a:t>
            </a:r>
            <a:endParaRPr lang="ru-RU" sz="20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8" y="357166"/>
            <a:ext cx="9001156" cy="6463308"/>
          </a:xfrm>
          <a:prstGeom prst="rect">
            <a:avLst/>
          </a:prstGeom>
        </p:spPr>
        <p:txBody>
          <a:bodyPr wrap="square">
            <a:spAutoFit/>
          </a:bodyPr>
          <a:lstStyle/>
          <a:p>
            <a:pPr indent="457200" algn="just"/>
            <a:r>
              <a:rPr lang="ru-RU" sz="1800" dirty="0" smtClean="0">
                <a:latin typeface="Arial" pitchFamily="34" charset="0"/>
                <a:cs typeface="Arial" pitchFamily="34" charset="0"/>
              </a:rPr>
              <a:t>2. Должностные лица МСУ, возглавляющие местные администрации муниципальных образований, </a:t>
            </a:r>
            <a:r>
              <a:rPr lang="ru-RU" sz="1800" b="1" dirty="0" smtClean="0">
                <a:latin typeface="Arial" pitchFamily="34" charset="0"/>
                <a:cs typeface="Arial" pitchFamily="34" charset="0"/>
              </a:rPr>
              <a:t>руководители организаций, отнесенных в установленном порядке к категориям по ГО, а также организаций, продолжающих работу в военное время, лица, указанные в подпункте "б" пункта 3 Положения о подготовке </a:t>
            </a:r>
            <a:r>
              <a:rPr lang="ru-RU" sz="1800" i="1" dirty="0" smtClean="0">
                <a:solidFill>
                  <a:srgbClr val="C00000"/>
                </a:solidFill>
                <a:latin typeface="Arial" pitchFamily="34" charset="0"/>
                <a:cs typeface="Arial" pitchFamily="34" charset="0"/>
              </a:rPr>
              <a:t>(уполномоченные работники, </a:t>
            </a:r>
            <a:r>
              <a:rPr lang="ru-RU" sz="1800" i="1" dirty="0" err="1" smtClean="0">
                <a:solidFill>
                  <a:srgbClr val="C00000"/>
                </a:solidFill>
                <a:latin typeface="Arial" pitchFamily="34" charset="0"/>
                <a:cs typeface="Arial" pitchFamily="34" charset="0"/>
              </a:rPr>
              <a:t>эвакоорганы</a:t>
            </a:r>
            <a:r>
              <a:rPr lang="ru-RU" sz="1800" i="1" dirty="0" smtClean="0">
                <a:solidFill>
                  <a:srgbClr val="C00000"/>
                </a:solidFill>
                <a:latin typeface="Arial" pitchFamily="34" charset="0"/>
                <a:cs typeface="Arial" pitchFamily="34" charset="0"/>
              </a:rPr>
              <a:t>, ПУФ, обучающие)</a:t>
            </a:r>
            <a:r>
              <a:rPr lang="ru-RU" sz="1800" dirty="0" smtClean="0">
                <a:latin typeface="Arial" pitchFamily="34" charset="0"/>
                <a:cs typeface="Arial" pitchFamily="34" charset="0"/>
              </a:rPr>
              <a:t>:</a:t>
            </a:r>
          </a:p>
          <a:p>
            <a:pPr indent="457200" algn="just"/>
            <a:r>
              <a:rPr lang="ru-RU" sz="1800" dirty="0" smtClean="0">
                <a:latin typeface="Arial" pitchFamily="34" charset="0"/>
                <a:cs typeface="Arial" pitchFamily="34" charset="0"/>
              </a:rPr>
              <a:t>а) самостоятельная работа с нормативными документами по вопросам организации, планирования и проведения мероприятий по гражданской обороне;</a:t>
            </a:r>
          </a:p>
          <a:p>
            <a:pPr indent="457200" algn="just"/>
            <a:r>
              <a:rPr lang="ru-RU" sz="1800" dirty="0" smtClean="0">
                <a:latin typeface="Arial" pitchFamily="34" charset="0"/>
                <a:cs typeface="Arial" pitchFamily="34" charset="0"/>
              </a:rPr>
              <a:t>б) </a:t>
            </a:r>
            <a:r>
              <a:rPr lang="ru-RU" sz="1800" b="1" dirty="0" smtClean="0">
                <a:latin typeface="Arial" pitchFamily="34" charset="0"/>
                <a:cs typeface="Arial" pitchFamily="34" charset="0"/>
              </a:rPr>
              <a:t>дополнительное проф. образование или курсовое обучение в области ГО</a:t>
            </a:r>
            <a:r>
              <a:rPr lang="ru-RU" sz="1800" dirty="0" smtClean="0">
                <a:latin typeface="Arial" pitchFamily="34" charset="0"/>
                <a:cs typeface="Arial" pitchFamily="34" charset="0"/>
              </a:rPr>
              <a:t> в организациях, осуществляющих образовательную деятельность по дополнительным проф. программам в области гражданской обороны, …;</a:t>
            </a:r>
          </a:p>
          <a:p>
            <a:pPr indent="457200" algn="just"/>
            <a:r>
              <a:rPr lang="ru-RU" sz="1800" dirty="0" smtClean="0">
                <a:latin typeface="Arial" pitchFamily="34" charset="0"/>
                <a:cs typeface="Arial" pitchFamily="34" charset="0"/>
              </a:rPr>
              <a:t>в) участие в учениях, тренировках и других плановых мероприятиях по ГО;</a:t>
            </a:r>
          </a:p>
          <a:p>
            <a:pPr indent="457200" algn="just"/>
            <a:r>
              <a:rPr lang="ru-RU" sz="1800" dirty="0" smtClean="0">
                <a:latin typeface="Arial" pitchFamily="34" charset="0"/>
                <a:cs typeface="Arial" pitchFamily="34" charset="0"/>
              </a:rPr>
              <a:t>г) участие руководителей (работников) структурных подразделений, уполномоченных на решение задач в области ГО, ФОИВ, муниципальных образований и организаций в тематических и проблемных семинарах (</a:t>
            </a:r>
            <a:r>
              <a:rPr lang="ru-RU" sz="1800" dirty="0" err="1" smtClean="0">
                <a:latin typeface="Arial" pitchFamily="34" charset="0"/>
                <a:cs typeface="Arial" pitchFamily="34" charset="0"/>
              </a:rPr>
              <a:t>вебинарах</a:t>
            </a:r>
            <a:r>
              <a:rPr lang="ru-RU" sz="1800" dirty="0" smtClean="0">
                <a:latin typeface="Arial" pitchFamily="34" charset="0"/>
                <a:cs typeface="Arial" pitchFamily="34" charset="0"/>
              </a:rPr>
              <a:t>) по подготовке в области гражданской обороны.</a:t>
            </a:r>
          </a:p>
          <a:p>
            <a:pPr indent="457200" algn="just"/>
            <a:endParaRPr lang="ru-RU" sz="1800" dirty="0" smtClean="0">
              <a:latin typeface="Arial" pitchFamily="34" charset="0"/>
              <a:cs typeface="Arial" pitchFamily="34" charset="0"/>
            </a:endParaRPr>
          </a:p>
          <a:p>
            <a:pPr indent="457200" algn="just"/>
            <a:r>
              <a:rPr lang="ru-RU" sz="1800" dirty="0" smtClean="0">
                <a:latin typeface="Arial" pitchFamily="34" charset="0"/>
                <a:cs typeface="Arial" pitchFamily="34" charset="0"/>
              </a:rPr>
              <a:t>3. </a:t>
            </a:r>
            <a:r>
              <a:rPr lang="ru-RU" sz="1800" b="1" dirty="0" smtClean="0">
                <a:latin typeface="Arial" pitchFamily="34" charset="0"/>
                <a:cs typeface="Arial" pitchFamily="34" charset="0"/>
              </a:rPr>
              <a:t>Руководители</a:t>
            </a:r>
            <a:r>
              <a:rPr lang="ru-RU" sz="1800" dirty="0" smtClean="0">
                <a:latin typeface="Arial" pitchFamily="34" charset="0"/>
                <a:cs typeface="Arial" pitchFamily="34" charset="0"/>
              </a:rPr>
              <a:t> и личный состав </a:t>
            </a:r>
            <a:r>
              <a:rPr lang="ru-RU" sz="1800" b="1" dirty="0" smtClean="0">
                <a:latin typeface="Arial" pitchFamily="34" charset="0"/>
                <a:cs typeface="Arial" pitchFamily="34" charset="0"/>
              </a:rPr>
              <a:t>формирований и служб</a:t>
            </a:r>
            <a:r>
              <a:rPr lang="ru-RU" sz="1800" dirty="0" smtClean="0">
                <a:latin typeface="Arial" pitchFamily="34" charset="0"/>
                <a:cs typeface="Arial" pitchFamily="34" charset="0"/>
              </a:rPr>
              <a:t>:</a:t>
            </a:r>
          </a:p>
          <a:p>
            <a:pPr indent="457200" algn="just"/>
            <a:r>
              <a:rPr lang="ru-RU" sz="1800" dirty="0" smtClean="0">
                <a:latin typeface="Arial" pitchFamily="34" charset="0"/>
                <a:cs typeface="Arial" pitchFamily="34" charset="0"/>
              </a:rPr>
              <a:t>а) </a:t>
            </a:r>
            <a:r>
              <a:rPr lang="ru-RU" sz="1800" b="1" dirty="0" smtClean="0">
                <a:latin typeface="Arial" pitchFamily="34" charset="0"/>
                <a:cs typeface="Arial" pitchFamily="34" charset="0"/>
              </a:rPr>
              <a:t>дополнительное проф. образование или курсовое обучение руководителей формирований и служб </a:t>
            </a:r>
            <a:r>
              <a:rPr lang="ru-RU" sz="1800" dirty="0" smtClean="0">
                <a:latin typeface="Arial" pitchFamily="34" charset="0"/>
                <a:cs typeface="Arial" pitchFamily="34" charset="0"/>
              </a:rPr>
              <a:t>…</a:t>
            </a:r>
          </a:p>
          <a:p>
            <a:pPr indent="457200" algn="just"/>
            <a:r>
              <a:rPr lang="ru-RU" sz="1800" dirty="0" smtClean="0">
                <a:latin typeface="Arial" pitchFamily="34" charset="0"/>
                <a:cs typeface="Arial" pitchFamily="34" charset="0"/>
              </a:rPr>
              <a:t>б) курсовое обучение личного состава формирований и служб по месту работы;</a:t>
            </a:r>
          </a:p>
          <a:p>
            <a:pPr indent="457200" algn="just"/>
            <a:r>
              <a:rPr lang="ru-RU" sz="1800" dirty="0" smtClean="0">
                <a:latin typeface="Arial" pitchFamily="34" charset="0"/>
                <a:cs typeface="Arial" pitchFamily="34" charset="0"/>
              </a:rPr>
              <a:t>в) участие в учениях и тренировках по гражданской обороне.</a:t>
            </a:r>
            <a:endParaRPr lang="ru-RU" sz="1800" dirty="0">
              <a:latin typeface="Arial" pitchFamily="34" charset="0"/>
              <a:cs typeface="Arial" pitchFamily="34" charset="0"/>
            </a:endParaRPr>
          </a:p>
        </p:txBody>
      </p:sp>
      <p:sp>
        <p:nvSpPr>
          <p:cNvPr id="3" name="Прямоугольник 2"/>
          <p:cNvSpPr/>
          <p:nvPr/>
        </p:nvSpPr>
        <p:spPr>
          <a:xfrm>
            <a:off x="0" y="0"/>
            <a:ext cx="9144000" cy="369332"/>
          </a:xfrm>
          <a:prstGeom prst="rect">
            <a:avLst/>
          </a:prstGeom>
        </p:spPr>
        <p:txBody>
          <a:bodyPr wrap="square">
            <a:spAutoFit/>
          </a:bodyPr>
          <a:lstStyle/>
          <a:p>
            <a:pPr algn="ctr" eaLnBrk="0" hangingPunct="0">
              <a:tabLst>
                <a:tab pos="-6673850" algn="l"/>
                <a:tab pos="-3781425" algn="l"/>
                <a:tab pos="-2609850" algn="l"/>
                <a:tab pos="809625" algn="l"/>
              </a:tabLst>
            </a:pPr>
            <a:r>
              <a:rPr lang="ru-RU" sz="1800" b="1" dirty="0" smtClean="0">
                <a:solidFill>
                  <a:srgbClr val="0033CC"/>
                </a:solidFill>
                <a:latin typeface="Arial" pitchFamily="34" charset="0"/>
                <a:ea typeface="Times New Roman" pitchFamily="18" charset="0"/>
                <a:cs typeface="Arial" pitchFamily="34" charset="0"/>
              </a:rPr>
              <a:t>Постановление Правительства РФ от 02.11.2000 № 841 – Формы подготовки </a:t>
            </a:r>
            <a:endParaRPr lang="ru-RU" sz="1800" dirty="0">
              <a:solidFill>
                <a:srgbClr val="0033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 y="460652"/>
          <a:ext cx="9143998" cy="6131056"/>
        </p:xfrm>
        <a:graphic>
          <a:graphicData uri="http://schemas.openxmlformats.org/drawingml/2006/table">
            <a:tbl>
              <a:tblPr/>
              <a:tblGrid>
                <a:gridCol w="341832"/>
                <a:gridCol w="2270740"/>
                <a:gridCol w="687519"/>
                <a:gridCol w="618765"/>
                <a:gridCol w="550015"/>
                <a:gridCol w="687519"/>
                <a:gridCol w="687519"/>
                <a:gridCol w="756270"/>
                <a:gridCol w="550015"/>
                <a:gridCol w="550015"/>
                <a:gridCol w="756270"/>
                <a:gridCol w="687519"/>
              </a:tblGrid>
              <a:tr h="285752">
                <a:tc rowSpan="3">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N</a:t>
                      </a:r>
                    </a:p>
                    <a:p>
                      <a:pPr algn="ctr">
                        <a:lnSpc>
                          <a:spcPct val="95000"/>
                        </a:lnSpc>
                        <a:spcBef>
                          <a:spcPts val="0"/>
                        </a:spcBef>
                        <a:spcAft>
                          <a:spcPts val="0"/>
                        </a:spcAft>
                      </a:pPr>
                      <a:r>
                        <a:rPr lang="ru-RU" sz="1200" dirty="0" err="1">
                          <a:latin typeface="Arial" pitchFamily="34" charset="0"/>
                          <a:ea typeface="Times New Roman"/>
                          <a:cs typeface="Arial" pitchFamily="34" charset="0"/>
                        </a:rPr>
                        <a:t>п</a:t>
                      </a:r>
                      <a:r>
                        <a:rPr lang="ru-RU" sz="1200" dirty="0">
                          <a:latin typeface="Arial" pitchFamily="34" charset="0"/>
                          <a:ea typeface="Times New Roman"/>
                          <a:cs typeface="Arial" pitchFamily="34" charset="0"/>
                        </a:rPr>
                        <a:t>/</a:t>
                      </a:r>
                      <a:r>
                        <a:rPr lang="ru-RU" sz="1200" dirty="0" err="1">
                          <a:latin typeface="Arial" pitchFamily="34" charset="0"/>
                          <a:ea typeface="Times New Roman"/>
                          <a:cs typeface="Arial" pitchFamily="34" charset="0"/>
                        </a:rPr>
                        <a:t>п</a:t>
                      </a:r>
                      <a:endParaRPr lang="ru-RU" sz="1200"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Организации</a:t>
                      </a:r>
                    </a:p>
                    <a:p>
                      <a:pPr algn="ctr">
                        <a:lnSpc>
                          <a:spcPct val="95000"/>
                        </a:lnSpc>
                        <a:spcBef>
                          <a:spcPts val="0"/>
                        </a:spcBef>
                        <a:spcAft>
                          <a:spcPts val="0"/>
                        </a:spcAft>
                      </a:pPr>
                      <a:r>
                        <a:rPr lang="ru-RU" sz="1200" dirty="0">
                          <a:latin typeface="Arial" pitchFamily="34" charset="0"/>
                          <a:ea typeface="Times New Roman"/>
                          <a:cs typeface="Arial" pitchFamily="34" charset="0"/>
                        </a:rPr>
                        <a:t>\</a:t>
                      </a:r>
                    </a:p>
                    <a:p>
                      <a:pPr>
                        <a:lnSpc>
                          <a:spcPct val="95000"/>
                        </a:lnSpc>
                        <a:spcBef>
                          <a:spcPts val="0"/>
                        </a:spcBef>
                        <a:spcAft>
                          <a:spcPts val="0"/>
                        </a:spcAft>
                      </a:pPr>
                      <a:r>
                        <a:rPr lang="ru-RU" sz="1200" dirty="0">
                          <a:latin typeface="Arial" pitchFamily="34" charset="0"/>
                          <a:ea typeface="Times New Roman"/>
                          <a:cs typeface="Arial" pitchFamily="34" charset="0"/>
                        </a:rPr>
                        <a:t>Категории обучаемых</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Обучение по дополнительным профессиональным программам</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Обучение по программам курсового обучения</a:t>
                      </a:r>
                    </a:p>
                  </a:txBody>
                  <a:tcPr marL="35358" marR="353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7256">
                <a:tc vMerge="1">
                  <a:txBody>
                    <a:bodyPr/>
                    <a:lstStyle/>
                    <a:p>
                      <a:endParaRPr lang="ru-RU"/>
                    </a:p>
                  </a:txBody>
                  <a:tcPr/>
                </a:tc>
                <a:tc vMerge="1">
                  <a:txBody>
                    <a:bodyPr/>
                    <a:lstStyle/>
                    <a:p>
                      <a:endParaRPr lang="ru-RU"/>
                    </a:p>
                  </a:txBody>
                  <a:tcPr/>
                </a:tc>
                <a:tc gridSpan="3">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Организации, осуществляющие </a:t>
                      </a:r>
                      <a:r>
                        <a:rPr lang="ru-RU" sz="1200" dirty="0" err="1" smtClean="0">
                          <a:latin typeface="Arial" pitchFamily="34" charset="0"/>
                          <a:ea typeface="Times New Roman"/>
                          <a:cs typeface="Arial" pitchFamily="34" charset="0"/>
                        </a:rPr>
                        <a:t>образоват</a:t>
                      </a:r>
                      <a:r>
                        <a:rPr lang="ru-RU" sz="1200" dirty="0" smtClean="0">
                          <a:latin typeface="Arial" pitchFamily="34" charset="0"/>
                          <a:ea typeface="Times New Roman"/>
                          <a:cs typeface="Arial" pitchFamily="34" charset="0"/>
                        </a:rPr>
                        <a:t>. </a:t>
                      </a:r>
                      <a:r>
                        <a:rPr lang="ru-RU" sz="1200" dirty="0" err="1" smtClean="0">
                          <a:latin typeface="Arial" pitchFamily="34" charset="0"/>
                          <a:ea typeface="Times New Roman"/>
                          <a:cs typeface="Arial" pitchFamily="34" charset="0"/>
                        </a:rPr>
                        <a:t>деят</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по </a:t>
                      </a:r>
                      <a:r>
                        <a:rPr lang="ru-RU" sz="1200" dirty="0" smtClean="0">
                          <a:latin typeface="Arial" pitchFamily="34" charset="0"/>
                          <a:ea typeface="Times New Roman"/>
                          <a:cs typeface="Arial" pitchFamily="34" charset="0"/>
                        </a:rPr>
                        <a:t>доп. проф. </a:t>
                      </a:r>
                      <a:r>
                        <a:rPr lang="ru-RU" sz="1200" dirty="0">
                          <a:latin typeface="Arial" pitchFamily="34" charset="0"/>
                          <a:ea typeface="Times New Roman"/>
                          <a:cs typeface="Arial" pitchFamily="34" charset="0"/>
                        </a:rPr>
                        <a:t>программам в области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находящиеся в ведении:</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rowSpan="2">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Учебно-методические центры по </a:t>
                      </a:r>
                      <a:r>
                        <a:rPr lang="ru-RU" sz="1200" dirty="0" smtClean="0">
                          <a:latin typeface="Arial" pitchFamily="34" charset="0"/>
                          <a:ea typeface="Times New Roman"/>
                          <a:cs typeface="Arial" pitchFamily="34" charset="0"/>
                        </a:rPr>
                        <a:t>ГО и ЧС субъектов РФ</a:t>
                      </a:r>
                      <a:endParaRPr lang="ru-RU" sz="1200"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Курсы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муниципальных образований, </a:t>
                      </a:r>
                      <a:r>
                        <a:rPr lang="ru-RU" sz="1050" b="0" i="1" dirty="0">
                          <a:latin typeface="Arial" pitchFamily="34" charset="0"/>
                          <a:ea typeface="Times New Roman"/>
                          <a:cs typeface="Arial" pitchFamily="34" charset="0"/>
                        </a:rPr>
                        <a:t>имеющие </a:t>
                      </a:r>
                      <a:r>
                        <a:rPr lang="ru-RU" sz="1050" b="0" i="1" dirty="0" smtClean="0">
                          <a:latin typeface="Arial" pitchFamily="34" charset="0"/>
                          <a:ea typeface="Times New Roman"/>
                          <a:cs typeface="Arial" pitchFamily="34" charset="0"/>
                        </a:rPr>
                        <a:t>лицензию</a:t>
                      </a:r>
                      <a:endParaRPr lang="ru-RU" sz="1200" b="0" i="1"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Организации, осуществляющие </a:t>
                      </a:r>
                      <a:r>
                        <a:rPr lang="ru-RU" sz="1200" dirty="0" err="1" smtClean="0">
                          <a:latin typeface="Arial" pitchFamily="34" charset="0"/>
                          <a:ea typeface="Times New Roman"/>
                          <a:cs typeface="Arial" pitchFamily="34" charset="0"/>
                        </a:rPr>
                        <a:t>образоват</a:t>
                      </a:r>
                      <a:r>
                        <a:rPr lang="ru-RU" sz="1200" dirty="0" smtClean="0">
                          <a:latin typeface="Arial" pitchFamily="34" charset="0"/>
                          <a:ea typeface="Times New Roman"/>
                          <a:cs typeface="Arial" pitchFamily="34" charset="0"/>
                        </a:rPr>
                        <a:t>. </a:t>
                      </a:r>
                      <a:r>
                        <a:rPr lang="ru-RU" sz="1200" dirty="0" err="1" smtClean="0">
                          <a:latin typeface="Arial" pitchFamily="34" charset="0"/>
                          <a:ea typeface="Times New Roman"/>
                          <a:cs typeface="Arial" pitchFamily="34" charset="0"/>
                        </a:rPr>
                        <a:t>деят</a:t>
                      </a:r>
                      <a:r>
                        <a:rPr lang="ru-RU" sz="1200" dirty="0" smtClean="0">
                          <a:latin typeface="Arial" pitchFamily="34" charset="0"/>
                          <a:ea typeface="Times New Roman"/>
                          <a:cs typeface="Arial" pitchFamily="34" charset="0"/>
                        </a:rPr>
                        <a:t>. </a:t>
                      </a:r>
                      <a:r>
                        <a:rPr lang="ru-RU" sz="1200" dirty="0">
                          <a:latin typeface="Arial" pitchFamily="34" charset="0"/>
                          <a:ea typeface="Times New Roman"/>
                          <a:cs typeface="Arial" pitchFamily="34" charset="0"/>
                        </a:rPr>
                        <a:t>по </a:t>
                      </a:r>
                      <a:r>
                        <a:rPr lang="ru-RU" sz="1200" dirty="0" smtClean="0">
                          <a:latin typeface="Arial" pitchFamily="34" charset="0"/>
                          <a:ea typeface="Times New Roman"/>
                          <a:cs typeface="Arial" pitchFamily="34" charset="0"/>
                        </a:rPr>
                        <a:t>доп. проф. программам </a:t>
                      </a:r>
                      <a:r>
                        <a:rPr lang="ru-RU" sz="1200" dirty="0">
                          <a:latin typeface="Arial" pitchFamily="34" charset="0"/>
                          <a:ea typeface="Times New Roman"/>
                          <a:cs typeface="Arial" pitchFamily="34" charset="0"/>
                        </a:rPr>
                        <a:t>в области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находящиеся в ведении:</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rowSpan="2">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Учебно-методические центры по </a:t>
                      </a:r>
                      <a:r>
                        <a:rPr lang="ru-RU" sz="1200" dirty="0" smtClean="0">
                          <a:latin typeface="Arial" pitchFamily="34" charset="0"/>
                          <a:ea typeface="Times New Roman"/>
                          <a:cs typeface="Arial" pitchFamily="34" charset="0"/>
                        </a:rPr>
                        <a:t>ГО и ЧС субъектов РФ</a:t>
                      </a:r>
                      <a:endParaRPr lang="ru-RU" sz="1200"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Курсы </a:t>
                      </a:r>
                      <a:r>
                        <a:rPr lang="ru-RU" sz="1200" dirty="0" smtClean="0">
                          <a:latin typeface="Arial" pitchFamily="34" charset="0"/>
                          <a:ea typeface="Times New Roman"/>
                          <a:cs typeface="Arial" pitchFamily="34" charset="0"/>
                        </a:rPr>
                        <a:t>ГО муниципальных </a:t>
                      </a:r>
                      <a:r>
                        <a:rPr lang="ru-RU" sz="1200" dirty="0">
                          <a:latin typeface="Arial" pitchFamily="34" charset="0"/>
                          <a:ea typeface="Times New Roman"/>
                          <a:cs typeface="Arial" pitchFamily="34" charset="0"/>
                        </a:rPr>
                        <a:t>образований</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4">
                <a:tc vMerge="1">
                  <a:txBody>
                    <a:bodyPr/>
                    <a:lstStyle/>
                    <a:p>
                      <a:endParaRPr lang="ru-RU"/>
                    </a:p>
                  </a:txBody>
                  <a:tcPr/>
                </a:tc>
                <a:tc vMerge="1">
                  <a:txBody>
                    <a:bodyPr/>
                    <a:lstStyle/>
                    <a:p>
                      <a:endParaRPr lang="ru-RU"/>
                    </a:p>
                  </a:txBody>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МЧС России</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dirty="0" smtClean="0">
                          <a:latin typeface="Arial" pitchFamily="34" charset="0"/>
                          <a:ea typeface="Times New Roman"/>
                          <a:cs typeface="Arial" pitchFamily="34" charset="0"/>
                        </a:rPr>
                        <a:t>ФОИВ</a:t>
                      </a:r>
                      <a:endParaRPr lang="ru-RU" sz="1200"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других</a:t>
                      </a:r>
                    </a:p>
                    <a:p>
                      <a:pPr algn="ctr">
                        <a:lnSpc>
                          <a:spcPct val="95000"/>
                        </a:lnSpc>
                        <a:spcBef>
                          <a:spcPts val="0"/>
                        </a:spcBef>
                        <a:spcAft>
                          <a:spcPts val="0"/>
                        </a:spcAft>
                      </a:pPr>
                      <a:r>
                        <a:rPr lang="ru-RU" sz="1200">
                          <a:latin typeface="Arial" pitchFamily="34" charset="0"/>
                          <a:ea typeface="Times New Roman"/>
                          <a:cs typeface="Arial" pitchFamily="34" charset="0"/>
                        </a:rPr>
                        <a:t>организаций</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МЧС России</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dirty="0" smtClean="0">
                          <a:latin typeface="Arial" pitchFamily="34" charset="0"/>
                          <a:ea typeface="Times New Roman"/>
                          <a:cs typeface="Arial" pitchFamily="34" charset="0"/>
                        </a:rPr>
                        <a:t>ФОИВ</a:t>
                      </a:r>
                      <a:endParaRPr lang="ru-RU" sz="1200" dirty="0">
                        <a:latin typeface="Arial" pitchFamily="34" charset="0"/>
                        <a:ea typeface="Times New Roman"/>
                        <a:cs typeface="Arial" pitchFamily="34" charset="0"/>
                      </a:endParaRP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других</a:t>
                      </a:r>
                    </a:p>
                    <a:p>
                      <a:pPr algn="ctr">
                        <a:lnSpc>
                          <a:spcPct val="95000"/>
                        </a:lnSpc>
                        <a:spcBef>
                          <a:spcPts val="0"/>
                        </a:spcBef>
                        <a:spcAft>
                          <a:spcPts val="0"/>
                        </a:spcAft>
                      </a:pPr>
                      <a:r>
                        <a:rPr lang="ru-RU" sz="1200">
                          <a:latin typeface="Arial" pitchFamily="34" charset="0"/>
                          <a:ea typeface="Times New Roman"/>
                          <a:cs typeface="Arial" pitchFamily="34" charset="0"/>
                        </a:rPr>
                        <a:t>организаций</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vMerge="1">
                  <a:txBody>
                    <a:bodyPr/>
                    <a:lstStyle/>
                    <a:p>
                      <a:endParaRPr lang="ru-RU"/>
                    </a:p>
                  </a:txBody>
                  <a:tcPr/>
                </a:tc>
              </a:tr>
              <a:tr h="142876">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2</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3</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4</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5</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6</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7</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8</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9</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10</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11</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dirty="0">
                          <a:latin typeface="Arial" pitchFamily="34" charset="0"/>
                          <a:ea typeface="Times New Roman"/>
                          <a:cs typeface="Arial" pitchFamily="34" charset="0"/>
                        </a:rPr>
                        <a:t>12</a:t>
                      </a:r>
                    </a:p>
                  </a:txBody>
                  <a:tcPr marL="35358" marR="35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876">
                <a:tc gridSpan="12">
                  <a:txBody>
                    <a:bodyPr/>
                    <a:lstStyle/>
                    <a:p>
                      <a:pPr algn="ctr">
                        <a:lnSpc>
                          <a:spcPct val="95000"/>
                        </a:lnSpc>
                        <a:spcBef>
                          <a:spcPts val="0"/>
                        </a:spcBef>
                        <a:spcAft>
                          <a:spcPts val="0"/>
                        </a:spcAft>
                      </a:pPr>
                      <a:r>
                        <a:rPr lang="ru-RU" sz="1200" b="1" kern="0" dirty="0">
                          <a:solidFill>
                            <a:srgbClr val="26282F"/>
                          </a:solidFill>
                          <a:latin typeface="Arial" pitchFamily="34" charset="0"/>
                          <a:cs typeface="Arial" pitchFamily="34" charset="0"/>
                        </a:rPr>
                        <a:t>ОБЪЕКТОВЫЙ УРОВЕНЬ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организаций, отнесенных в установленном порядке к категориям по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а также организаций, продолжающих работу в военное время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752">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Руководители спасательных служб, </a:t>
                      </a:r>
                      <a:r>
                        <a:rPr lang="ru-RU" sz="1200" dirty="0" smtClean="0">
                          <a:latin typeface="Arial" pitchFamily="34" charset="0"/>
                          <a:ea typeface="Times New Roman"/>
                          <a:cs typeface="Arial" pitchFamily="34" charset="0"/>
                        </a:rPr>
                        <a:t>НФГО, НАСФ</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6">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Работники структурных подразделений, уполномоченных на решение задач в области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организаций, </a:t>
                      </a:r>
                      <a:r>
                        <a:rPr lang="ru-RU" sz="1200" b="1" dirty="0">
                          <a:latin typeface="Arial" pitchFamily="34" charset="0"/>
                          <a:ea typeface="Times New Roman"/>
                          <a:cs typeface="Arial" pitchFamily="34" charset="0"/>
                        </a:rPr>
                        <a:t>не</a:t>
                      </a:r>
                      <a:r>
                        <a:rPr lang="ru-RU" sz="1200" dirty="0">
                          <a:latin typeface="Arial" pitchFamily="34" charset="0"/>
                          <a:ea typeface="Times New Roman"/>
                          <a:cs typeface="Arial" pitchFamily="34" charset="0"/>
                        </a:rPr>
                        <a:t> отнесенных к категории по </a:t>
                      </a:r>
                      <a:r>
                        <a:rPr lang="ru-RU" sz="1200" dirty="0" smtClean="0">
                          <a:latin typeface="Arial" pitchFamily="34" charset="0"/>
                          <a:ea typeface="Times New Roman"/>
                          <a:cs typeface="Arial" pitchFamily="34" charset="0"/>
                        </a:rPr>
                        <a:t>ГО</a:t>
                      </a:r>
                      <a:r>
                        <a:rPr lang="ru-RU" sz="1200" u="none" strike="noStrike" dirty="0" smtClean="0">
                          <a:solidFill>
                            <a:srgbClr val="106BBE"/>
                          </a:solidFill>
                          <a:latin typeface="Arial" pitchFamily="34" charset="0"/>
                          <a:ea typeface="Times New Roman"/>
                          <a:cs typeface="Arial" pitchFamily="34" charset="0"/>
                          <a:hlinkClick r:id="" action="ppaction://hlinkfile"/>
                        </a:rPr>
                        <a:t>*</a:t>
                      </a: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8">
                <a:tc>
                  <a:txBody>
                    <a:bodyPr/>
                    <a:lstStyle/>
                    <a:p>
                      <a:pPr algn="ctr">
                        <a:lnSpc>
                          <a:spcPct val="95000"/>
                        </a:lnSpc>
                        <a:spcBef>
                          <a:spcPts val="0"/>
                        </a:spcBef>
                        <a:spcAft>
                          <a:spcPts val="0"/>
                        </a:spcAft>
                      </a:pPr>
                      <a:r>
                        <a:rPr lang="ru-RU" sz="1200">
                          <a:latin typeface="Arial" pitchFamily="34" charset="0"/>
                          <a:ea typeface="Times New Roman"/>
                          <a:cs typeface="Arial" pitchFamily="34"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95000"/>
                        </a:lnSpc>
                        <a:spcBef>
                          <a:spcPts val="0"/>
                        </a:spcBef>
                        <a:spcAft>
                          <a:spcPts val="0"/>
                        </a:spcAft>
                      </a:pPr>
                      <a:r>
                        <a:rPr lang="ru-RU" sz="1200" dirty="0">
                          <a:latin typeface="Arial" pitchFamily="34" charset="0"/>
                          <a:ea typeface="Times New Roman"/>
                          <a:cs typeface="Arial" pitchFamily="34" charset="0"/>
                        </a:rPr>
                        <a:t>Работники структурных подразделений, уполномоченных на решение задач в области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организаций, отнесенных к категории по </a:t>
                      </a:r>
                      <a:r>
                        <a:rPr lang="ru-RU" sz="1200" dirty="0" smtClean="0">
                          <a:latin typeface="Arial" pitchFamily="34" charset="0"/>
                          <a:ea typeface="Times New Roman"/>
                          <a:cs typeface="Arial" pitchFamily="34" charset="0"/>
                        </a:rPr>
                        <a:t>ГО, </a:t>
                      </a:r>
                      <a:r>
                        <a:rPr lang="ru-RU" sz="1200" dirty="0">
                          <a:latin typeface="Arial" pitchFamily="34" charset="0"/>
                          <a:ea typeface="Times New Roman"/>
                          <a:cs typeface="Arial" pitchFamily="34" charset="0"/>
                        </a:rPr>
                        <a:t>а также продолжающих работу в военное время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5000"/>
                        </a:lnSpc>
                        <a:spcBef>
                          <a:spcPts val="0"/>
                        </a:spcBef>
                        <a:spcAft>
                          <a:spcPts val="0"/>
                        </a:spcAft>
                      </a:pPr>
                      <a:r>
                        <a:rPr lang="ru-RU" sz="1200" b="1" dirty="0">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95000"/>
                        </a:lnSpc>
                        <a:spcBef>
                          <a:spcPts val="0"/>
                        </a:spcBef>
                        <a:spcAft>
                          <a:spcPts val="0"/>
                        </a:spcAft>
                      </a:pPr>
                      <a:r>
                        <a:rPr lang="ru-RU" sz="1200" b="1">
                          <a:latin typeface="Arial" pitchFamily="34" charset="0"/>
                          <a:ea typeface="Times New Roman"/>
                          <a:cs typeface="Arial"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95000"/>
                        </a:lnSpc>
                        <a:spcBef>
                          <a:spcPts val="0"/>
                        </a:spcBef>
                        <a:spcAft>
                          <a:spcPts val="0"/>
                        </a:spcAft>
                      </a:pPr>
                      <a:endParaRPr lang="ru-RU" sz="1200" b="1" dirty="0">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Прямоугольник 2"/>
          <p:cNvSpPr/>
          <p:nvPr/>
        </p:nvSpPr>
        <p:spPr>
          <a:xfrm>
            <a:off x="0" y="0"/>
            <a:ext cx="9144000" cy="369332"/>
          </a:xfrm>
          <a:prstGeom prst="rect">
            <a:avLst/>
          </a:prstGeom>
        </p:spPr>
        <p:txBody>
          <a:bodyPr wrap="square">
            <a:spAutoFit/>
          </a:bodyPr>
          <a:lstStyle/>
          <a:p>
            <a:pPr algn="ctr"/>
            <a:r>
              <a:rPr lang="ru-RU" sz="1800" b="1" dirty="0" smtClean="0">
                <a:solidFill>
                  <a:srgbClr val="0033CC"/>
                </a:solidFill>
                <a:latin typeface="Arial" pitchFamily="34" charset="0"/>
                <a:cs typeface="Arial" pitchFamily="34" charset="0"/>
              </a:rPr>
              <a:t>Приказ МЧС России от 24.04.2020 № 262 – Перечень</a:t>
            </a:r>
            <a:r>
              <a:rPr lang="ru-RU" sz="1600" i="1" dirty="0" smtClean="0">
                <a:solidFill>
                  <a:srgbClr val="0033CC"/>
                </a:solidFill>
                <a:latin typeface="Arial" pitchFamily="34" charset="0"/>
                <a:cs typeface="Arial" pitchFamily="34" charset="0"/>
              </a:rPr>
              <a:t> </a:t>
            </a:r>
            <a:endParaRPr lang="ru-RU" sz="1800" i="1"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8">
      <a:dk1>
        <a:srgbClr val="000000"/>
      </a:dk1>
      <a:lt1>
        <a:srgbClr val="00FFFF"/>
      </a:lt1>
      <a:dk2>
        <a:srgbClr val="000000"/>
      </a:dk2>
      <a:lt2>
        <a:srgbClr val="808080"/>
      </a:lt2>
      <a:accent1>
        <a:srgbClr val="00CC99"/>
      </a:accent1>
      <a:accent2>
        <a:srgbClr val="3333CC"/>
      </a:accent2>
      <a:accent3>
        <a:srgbClr val="AA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8">
        <a:dk1>
          <a:srgbClr val="000000"/>
        </a:dk1>
        <a:lt1>
          <a:srgbClr val="00FFFF"/>
        </a:lt1>
        <a:dk2>
          <a:srgbClr val="000000"/>
        </a:dk2>
        <a:lt2>
          <a:srgbClr val="808080"/>
        </a:lt2>
        <a:accent1>
          <a:srgbClr val="00CC99"/>
        </a:accent1>
        <a:accent2>
          <a:srgbClr val="3333CC"/>
        </a:accent2>
        <a:accent3>
          <a:srgbClr val="AA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9">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Оформление по умолчанию 10">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663300"/>
        </a:folHlink>
      </a:clrScheme>
      <a:clrMap bg1="lt1" tx1="dk1" bg2="lt2" tx2="dk2" accent1="accent1" accent2="accent2" accent3="accent3" accent4="accent4" accent5="accent5" accent6="accent6" hlink="hlink" folHlink="folHlink"/>
    </a:extraClrScheme>
    <a:extraClrScheme>
      <a:clrScheme name="Оформление по умолчанию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10225</TotalTime>
  <Words>3699</Words>
  <Application>Microsoft Office PowerPoint</Application>
  <PresentationFormat>Экран (4:3)</PresentationFormat>
  <Paragraphs>491</Paragraphs>
  <Slides>30</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Оформление по умолчанию</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УМЦ</dc:creator>
  <cp:lastModifiedBy>Толоконникова</cp:lastModifiedBy>
  <cp:revision>1020</cp:revision>
  <dcterms:created xsi:type="dcterms:W3CDTF">1601-01-01T00:00:00Z</dcterms:created>
  <dcterms:modified xsi:type="dcterms:W3CDTF">2026-04-16T09:35:14Z</dcterms:modified>
</cp:coreProperties>
</file>