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80" r:id="rId1"/>
    <p:sldMasterId id="2147484555" r:id="rId2"/>
  </p:sldMasterIdLst>
  <p:notesMasterIdLst>
    <p:notesMasterId r:id="rId32"/>
  </p:notesMasterIdLst>
  <p:sldIdLst>
    <p:sldId id="587" r:id="rId3"/>
    <p:sldId id="579" r:id="rId4"/>
    <p:sldId id="580" r:id="rId5"/>
    <p:sldId id="577" r:id="rId6"/>
    <p:sldId id="584" r:id="rId7"/>
    <p:sldId id="586" r:id="rId8"/>
    <p:sldId id="588" r:id="rId9"/>
    <p:sldId id="593" r:id="rId10"/>
    <p:sldId id="589" r:id="rId11"/>
    <p:sldId id="590" r:id="rId12"/>
    <p:sldId id="591" r:id="rId13"/>
    <p:sldId id="592" r:id="rId14"/>
    <p:sldId id="582" r:id="rId15"/>
    <p:sldId id="594" r:id="rId16"/>
    <p:sldId id="596" r:id="rId17"/>
    <p:sldId id="574" r:id="rId18"/>
    <p:sldId id="607" r:id="rId19"/>
    <p:sldId id="608" r:id="rId20"/>
    <p:sldId id="597" r:id="rId21"/>
    <p:sldId id="598" r:id="rId22"/>
    <p:sldId id="600" r:id="rId23"/>
    <p:sldId id="585" r:id="rId24"/>
    <p:sldId id="601" r:id="rId25"/>
    <p:sldId id="599" r:id="rId26"/>
    <p:sldId id="603" r:id="rId27"/>
    <p:sldId id="604" r:id="rId28"/>
    <p:sldId id="606" r:id="rId29"/>
    <p:sldId id="605" r:id="rId30"/>
    <p:sldId id="573" r:id="rId3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0066"/>
    <a:srgbClr val="000099"/>
    <a:srgbClr val="FFFFCC"/>
    <a:srgbClr val="FFFF66"/>
    <a:srgbClr val="FFFF99"/>
    <a:srgbClr val="E8FFD1"/>
    <a:srgbClr val="CCFFFF"/>
    <a:srgbClr val="CCFF99"/>
    <a:srgbClr val="FF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516" autoAdjust="0"/>
    <p:restoredTop sz="92382" autoAdjust="0"/>
  </p:normalViewPr>
  <p:slideViewPr>
    <p:cSldViewPr>
      <p:cViewPr>
        <p:scale>
          <a:sx n="100" d="100"/>
          <a:sy n="100" d="100"/>
        </p:scale>
        <p:origin x="-2238" y="-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955F775D-9FF4-457C-A074-4ADBC3C45FAA}" type="datetimeFigureOut">
              <a:rPr lang="ru-RU"/>
              <a:pPr>
                <a:defRPr/>
              </a:pPr>
              <a:t>16.04.2025</a:t>
            </a:fld>
            <a:endParaRPr lang="ru-RU" dirty="0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409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09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EC77BC12-9AE5-493B-B1F9-64B34A1BA2C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737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50B6151-E3FA-46C3-B6F7-D9F01C44F453}" type="slidenum">
              <a:rPr lang="ru-RU" smtClean="0"/>
              <a:pPr/>
              <a:t>2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747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C0373D9-59E6-4ACB-9B90-A9D6DD6A8D71}" type="slidenum">
              <a:rPr lang="ru-RU" smtClean="0"/>
              <a:pPr/>
              <a:t>3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mtClean="0"/>
              <a:t>КТО ЭТИМ ДОЛЖЕН ЗАНИМАТЬСЯ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77BC12-9AE5-493B-B1F9-64B34A1BA2C3}" type="slidenum">
              <a:rPr lang="ru-RU" smtClean="0"/>
              <a:pPr>
                <a:defRPr/>
              </a:pPr>
              <a:t>22</a:t>
            </a:fld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92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18278D1-3FEC-486E-84DF-13C1F7FE2763}" type="slidenum">
              <a:rPr lang="ru-RU" altLang="ru-RU"/>
              <a:pPr/>
              <a:t>28</a:t>
            </a:fld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772D8147-C4C3-4DC4-B8C4-DFB985071DE9}" type="slidenum">
              <a:rPr lang="ru-RU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A156E1BC-203B-4810-BB3D-B947FA157ED6}" type="slidenum">
              <a:rPr lang="ru-RU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E5157BD0-BEC6-4FD1-825F-69E6DD6D8709}" type="slidenum">
              <a:rPr lang="ru-RU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E45B5AA-9868-43DA-AC3C-80ADA79DC07E}" type="slidenum">
              <a:rPr lang="ru-RU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3DA900B-58D3-4007-BBC2-9ED9628202F5}" type="slidenum">
              <a:rPr lang="ru-RU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C386D98-8392-448A-BCCA-3C0D9880E08F}" type="slidenum">
              <a:rPr lang="ru-RU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AA9434-A46F-41ED-B1C8-75BF67E53A6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1C1808-5C1C-4F71-9109-274F4060D33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ED8087-4075-4961-BB32-CD929EDD3765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808E8A-8D06-45B6-974E-2ADED0ED431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DDB3BF-91E6-4448-A925-FBB8C15ECF5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3B6CDBF-800F-435F-A276-A33C6D8C6CF5}" type="slidenum">
              <a:rPr lang="ru-RU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6870F-3231-490B-86ED-7114FF70825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FCF64A-2733-401F-AB4E-D6E3592B8C5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54CFE4-6AD5-4339-83DF-5A89813FC33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E162E1-B43A-4EDE-A717-A57EF5B54E1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C1C47F-024C-45C8-8902-7923EB24D97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9A254F-C150-4E54-BEF1-99851FE4526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F4C6D063-73D6-491B-92BC-E8146EA4EF6F}" type="slidenum">
              <a:rPr lang="ru-RU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FE11E2B-A6F8-468A-9A46-E95F67238B9B}" type="slidenum">
              <a:rPr lang="ru-RU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CF74B21E-C6C4-48EF-8BD2-74EB9C25695B}" type="slidenum">
              <a:rPr lang="ru-RU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2D3BB458-5D42-4139-A6A0-D4AC71F3CF97}" type="slidenum">
              <a:rPr lang="ru-RU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7053082E-3E2B-4DC6-81A2-20BF7930B9CD}" type="slidenum">
              <a:rPr lang="ru-RU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80F9936-6F24-4EC7-812E-01672933D74E}" type="slidenum">
              <a:rPr lang="ru-RU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B681421-034A-4389-BAE2-656DAA81887B}" type="slidenum">
              <a:rPr lang="ru-RU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/>
            </a:gs>
            <a:gs pos="100000">
              <a:srgbClr val="FFFF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Щелчок правит образец заголовка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Щелчок правит 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901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Times New Roman" pitchFamily="18" charset="0"/>
              </a:defRPr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901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Times New Roman" pitchFamily="18" charset="0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901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Times New Roman" pitchFamily="18" charset="0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2831117B-99DB-496A-9AEB-5C382EB3515A}" type="slidenum">
              <a:rPr lang="ru-RU" kern="1200">
                <a:solidFill>
                  <a:srgbClr val="000000"/>
                </a:solidFill>
                <a:ea typeface="+mn-ea"/>
                <a:cs typeface="+mn-cs"/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kern="1200">
              <a:solidFill>
                <a:srgbClr val="000000"/>
              </a:solidFill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81" r:id="rId1"/>
    <p:sldLayoutId id="2147484482" r:id="rId2"/>
    <p:sldLayoutId id="2147484483" r:id="rId3"/>
    <p:sldLayoutId id="2147484484" r:id="rId4"/>
    <p:sldLayoutId id="2147484485" r:id="rId5"/>
    <p:sldLayoutId id="2147484486" r:id="rId6"/>
    <p:sldLayoutId id="2147484487" r:id="rId7"/>
    <p:sldLayoutId id="2147484488" r:id="rId8"/>
    <p:sldLayoutId id="2147484489" r:id="rId9"/>
    <p:sldLayoutId id="2147484490" r:id="rId10"/>
    <p:sldLayoutId id="2147484491" r:id="rId11"/>
    <p:sldLayoutId id="2147484492" r:id="rId12"/>
    <p:sldLayoutId id="2147484493" r:id="rId13"/>
    <p:sldLayoutId id="2147484494" r:id="rId14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Times New Roman" pitchFamily="18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Times New Roman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2831117B-99DB-496A-9AEB-5C382EB3515A}" type="slidenum">
              <a:rPr lang="ru-RU" kern="1200" smtClean="0">
                <a:solidFill>
                  <a:srgbClr val="000000"/>
                </a:solidFill>
                <a:ea typeface="+mn-ea"/>
                <a:cs typeface="+mn-cs"/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kern="1200">
              <a:solidFill>
                <a:srgbClr val="000000"/>
              </a:solidFill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56" r:id="rId1"/>
    <p:sldLayoutId id="2147484557" r:id="rId2"/>
    <p:sldLayoutId id="2147484558" r:id="rId3"/>
    <p:sldLayoutId id="2147484559" r:id="rId4"/>
    <p:sldLayoutId id="2147484560" r:id="rId5"/>
    <p:sldLayoutId id="2147484561" r:id="rId6"/>
    <p:sldLayoutId id="2147484562" r:id="rId7"/>
    <p:sldLayoutId id="2147484563" r:id="rId8"/>
    <p:sldLayoutId id="2147484564" r:id="rId9"/>
    <p:sldLayoutId id="2147484565" r:id="rId10"/>
    <p:sldLayoutId id="2147484566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umcgo36.e-gov36.ru/its/poryadok-obucheniya-slushateley-ot-iogv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1" descr="D:\ФОТО\Препод. 23.09.10г\Общий вид здания УМЦ.JPG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Прямоугольник 4"/>
          <p:cNvSpPr>
            <a:spLocks noChangeArrowheads="1"/>
          </p:cNvSpPr>
          <p:nvPr/>
        </p:nvSpPr>
        <p:spPr bwMode="auto">
          <a:xfrm>
            <a:off x="571472" y="5823895"/>
            <a:ext cx="7643866" cy="1034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1800" b="1" kern="1200" dirty="0">
                <a:solidFill>
                  <a:srgbClr val="FFFFFF"/>
                </a:solidFill>
                <a:effectLst>
                  <a:glow rad="101600">
                    <a:srgbClr val="DADADA">
                      <a:lumMod val="10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rPr>
              <a:t>г. Воронеж, ул. Ворошилова, 36</a:t>
            </a:r>
            <a:r>
              <a:rPr lang="en-US" sz="1800" b="1" kern="1200" dirty="0">
                <a:solidFill>
                  <a:srgbClr val="FFFFFF"/>
                </a:solidFill>
                <a:effectLst>
                  <a:glow rad="101600">
                    <a:srgbClr val="DADADA">
                      <a:lumMod val="10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rPr>
              <a:t>.</a:t>
            </a:r>
            <a:r>
              <a:rPr lang="ru-RU" sz="1800" b="1" kern="1200" dirty="0">
                <a:solidFill>
                  <a:srgbClr val="FFFFFF"/>
                </a:solidFill>
                <a:effectLst>
                  <a:glow rad="101600">
                    <a:srgbClr val="DADADA">
                      <a:lumMod val="10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rPr>
              <a:t> </a:t>
            </a:r>
            <a:endParaRPr lang="en-US" sz="1800" b="1" kern="1200" dirty="0">
              <a:solidFill>
                <a:srgbClr val="FFFFFF"/>
              </a:solidFill>
              <a:effectLst>
                <a:glow rad="101600">
                  <a:srgbClr val="DADADA">
                    <a:lumMod val="10000"/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+mn-ea"/>
              <a:cs typeface="+mn-cs"/>
            </a:endParaRPr>
          </a:p>
          <a:p>
            <a:pPr algn="ctr">
              <a:spcBef>
                <a:spcPct val="20000"/>
              </a:spcBef>
              <a:defRPr/>
            </a:pPr>
            <a:r>
              <a:rPr lang="ru-RU" sz="1800" b="1" kern="1200" dirty="0">
                <a:solidFill>
                  <a:srgbClr val="FFFFFF"/>
                </a:solidFill>
                <a:effectLst>
                  <a:glow rad="101600">
                    <a:srgbClr val="DADADA">
                      <a:lumMod val="10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rPr>
              <a:t>Тел.: (473) </a:t>
            </a:r>
            <a:r>
              <a:rPr lang="ru-RU" sz="1800" b="1" kern="1200" dirty="0" smtClean="0">
                <a:solidFill>
                  <a:srgbClr val="FFFFFF"/>
                </a:solidFill>
                <a:effectLst>
                  <a:glow rad="101600">
                    <a:srgbClr val="DADADA">
                      <a:lumMod val="10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rPr>
              <a:t>241-32-43, </a:t>
            </a:r>
            <a:r>
              <a:rPr lang="ru-RU" sz="1800" b="1" kern="1200" dirty="0">
                <a:solidFill>
                  <a:srgbClr val="FFFFFF"/>
                </a:solidFill>
                <a:effectLst>
                  <a:glow rad="101600">
                    <a:srgbClr val="DADADA">
                      <a:lumMod val="10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rPr>
              <a:t>263-1</a:t>
            </a:r>
            <a:r>
              <a:rPr lang="en-US" sz="1800" b="1" kern="1200" dirty="0">
                <a:solidFill>
                  <a:srgbClr val="FFFFFF"/>
                </a:solidFill>
                <a:effectLst>
                  <a:glow rad="101600">
                    <a:srgbClr val="DADADA">
                      <a:lumMod val="10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rPr>
              <a:t>7</a:t>
            </a:r>
            <a:r>
              <a:rPr lang="ru-RU" sz="1800" b="1" kern="1200" dirty="0">
                <a:solidFill>
                  <a:srgbClr val="FFFFFF"/>
                </a:solidFill>
                <a:effectLst>
                  <a:glow rad="101600">
                    <a:srgbClr val="DADADA">
                      <a:lumMod val="10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rPr>
              <a:t>-0</a:t>
            </a:r>
            <a:r>
              <a:rPr lang="en-US" sz="1800" b="1" kern="1200" dirty="0" smtClean="0">
                <a:solidFill>
                  <a:srgbClr val="FFFFFF"/>
                </a:solidFill>
                <a:effectLst>
                  <a:glow rad="101600">
                    <a:srgbClr val="DADADA">
                      <a:lumMod val="10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rPr>
              <a:t>5</a:t>
            </a:r>
            <a:r>
              <a:rPr lang="ru-RU" sz="1800" b="1" kern="1200" dirty="0" smtClean="0">
                <a:solidFill>
                  <a:srgbClr val="FFFFFF"/>
                </a:solidFill>
                <a:effectLst>
                  <a:glow rad="101600">
                    <a:srgbClr val="DADADA">
                      <a:lumMod val="10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rPr>
              <a:t>, </a:t>
            </a:r>
            <a:r>
              <a:rPr lang="en-US" sz="1800" b="1" dirty="0" smtClean="0">
                <a:solidFill>
                  <a:srgbClr val="FFFFFF"/>
                </a:solidFill>
                <a:effectLst>
                  <a:glow rad="101600">
                    <a:srgbClr val="DADADA">
                      <a:lumMod val="10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e-mail:</a:t>
            </a:r>
            <a:r>
              <a:rPr lang="ru-RU" sz="1800" b="1" dirty="0" smtClean="0">
                <a:solidFill>
                  <a:srgbClr val="FFFFFF"/>
                </a:solidFill>
                <a:effectLst>
                  <a:glow rad="101600">
                    <a:srgbClr val="DADADA">
                      <a:lumMod val="10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1800" b="1" dirty="0" smtClean="0">
                <a:solidFill>
                  <a:srgbClr val="FFFFFF"/>
                </a:solidFill>
                <a:effectLst>
                  <a:glow rad="101600">
                    <a:srgbClr val="DADADA">
                      <a:lumMod val="10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umcgochs@govvrn.ru</a:t>
            </a:r>
            <a:endParaRPr lang="ru-RU" sz="1800" b="1" kern="1200" dirty="0">
              <a:solidFill>
                <a:srgbClr val="FFFFFF"/>
              </a:solidFill>
              <a:effectLst>
                <a:glow rad="101600">
                  <a:srgbClr val="DADADA">
                    <a:lumMod val="10000"/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+mn-ea"/>
              <a:cs typeface="+mn-cs"/>
            </a:endParaRPr>
          </a:p>
          <a:p>
            <a:pPr algn="ctr">
              <a:spcBef>
                <a:spcPct val="20000"/>
              </a:spcBef>
              <a:defRPr/>
            </a:pPr>
            <a:r>
              <a:rPr lang="ru-RU" sz="1800" b="1" kern="1200" dirty="0">
                <a:solidFill>
                  <a:srgbClr val="FFFFFF"/>
                </a:solidFill>
                <a:effectLst>
                  <a:glow rad="101600">
                    <a:srgbClr val="DADADA">
                      <a:lumMod val="10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rPr>
              <a:t>Сайт</a:t>
            </a:r>
            <a:r>
              <a:rPr lang="en-US" sz="1800" b="1" kern="1200" dirty="0">
                <a:solidFill>
                  <a:srgbClr val="FFFFFF"/>
                </a:solidFill>
                <a:effectLst>
                  <a:glow rad="101600">
                    <a:srgbClr val="DADADA">
                      <a:lumMod val="10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rPr>
              <a:t>:</a:t>
            </a:r>
            <a:r>
              <a:rPr lang="ru-RU" sz="1800" b="1" kern="1200" dirty="0">
                <a:solidFill>
                  <a:srgbClr val="FFFFFF"/>
                </a:solidFill>
                <a:effectLst>
                  <a:glow rad="101600">
                    <a:srgbClr val="DADADA">
                      <a:lumMod val="10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rPr>
              <a:t> </a:t>
            </a:r>
            <a:r>
              <a:rPr lang="en-US" sz="1800" b="1" dirty="0" smtClean="0">
                <a:solidFill>
                  <a:srgbClr val="FFFFFF"/>
                </a:solidFill>
                <a:effectLst>
                  <a:glow rad="101600">
                    <a:srgbClr val="DADADA">
                      <a:lumMod val="10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https://umcgo36.e-gov36.ru</a:t>
            </a:r>
            <a:endParaRPr lang="ru-RU" sz="1800" b="1" kern="1200" dirty="0">
              <a:solidFill>
                <a:srgbClr val="FFFFFF"/>
              </a:solidFill>
              <a:effectLst>
                <a:glow rad="101600">
                  <a:srgbClr val="DADADA">
                    <a:lumMod val="10000"/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0" y="-23"/>
            <a:ext cx="9144000" cy="1089529"/>
          </a:xfrm>
          <a:prstGeom prst="rect">
            <a:avLst/>
          </a:prstGeom>
          <a:solidFill>
            <a:schemeClr val="bg2">
              <a:alpha val="3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ru-RU" sz="2000" b="1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glow rad="101600">
                    <a:srgbClr val="FFFFFF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КУ ВО «Гражданская оборона, защита населения и пожарная безопасность Воронежской области»</a:t>
            </a:r>
            <a:r>
              <a:rPr lang="ru-RU" b="1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glow rad="101600">
                    <a:srgbClr val="FFFFFF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glow rad="101600">
                    <a:srgbClr val="FFFFFF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glow rad="101600">
                    <a:srgbClr val="FFFFFF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</a:b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glow rad="101600">
                    <a:srgbClr val="FFFFFF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УЧЕБНО-МЕТОДИЧЕСКИЙ ЦЕНТР </a:t>
            </a:r>
            <a:r>
              <a:rPr lang="ru-RU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glow rad="101600">
                    <a:srgbClr val="FFFFFF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ГО и ЧС</a:t>
            </a:r>
            <a:endParaRPr lang="ru-RU" sz="2800" b="1" dirty="0">
              <a:ln>
                <a:solidFill>
                  <a:sysClr val="windowText" lastClr="000000"/>
                </a:solidFill>
              </a:ln>
              <a:solidFill>
                <a:srgbClr val="C00000"/>
              </a:solidFill>
              <a:effectLst>
                <a:glow rad="101600">
                  <a:srgbClr val="FFFFFF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14314" y="1500174"/>
            <a:ext cx="8715404" cy="4154984"/>
          </a:xfrm>
          <a:prstGeom prst="rect">
            <a:avLst/>
          </a:prstGeom>
          <a:solidFill>
            <a:schemeClr val="bg2">
              <a:alpha val="6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lang="ru-RU" sz="2800" dirty="0" smtClean="0">
                <a:effectLst>
                  <a:glow rad="63500">
                    <a:schemeClr val="accent6">
                      <a:lumMod val="40000"/>
                      <a:lumOff val="60000"/>
                      <a:alpha val="40000"/>
                    </a:schemeClr>
                  </a:glow>
                </a:effectLst>
                <a:latin typeface="Arial Black" pitchFamily="34" charset="0"/>
                <a:cs typeface="Arial" pitchFamily="34" charset="0"/>
              </a:rPr>
              <a:t>«Обучающий семинар по подготовке в области гражданской обороны</a:t>
            </a:r>
          </a:p>
          <a:p>
            <a:pPr lvl="0" algn="ctr"/>
            <a:r>
              <a:rPr lang="ru-RU" sz="2800" dirty="0" smtClean="0">
                <a:effectLst>
                  <a:glow rad="63500">
                    <a:schemeClr val="accent6">
                      <a:lumMod val="40000"/>
                      <a:lumOff val="60000"/>
                      <a:alpha val="40000"/>
                    </a:schemeClr>
                  </a:glow>
                </a:effectLst>
                <a:latin typeface="Arial Black" pitchFamily="34" charset="0"/>
                <a:cs typeface="Arial" pitchFamily="34" charset="0"/>
              </a:rPr>
              <a:t> с руководителями (работниками) структурных подразделений организаций, уполномоченными на решение задач в области ГО»</a:t>
            </a:r>
          </a:p>
          <a:p>
            <a:pPr lvl="0" algn="ctr"/>
            <a:r>
              <a:rPr lang="ru-RU" sz="2800" b="1" dirty="0" smtClean="0">
                <a:effectLst>
                  <a:glow rad="63500">
                    <a:schemeClr val="accent6">
                      <a:lumMod val="40000"/>
                      <a:lumOff val="60000"/>
                      <a:alpha val="40000"/>
                    </a:schemeClr>
                  </a:glow>
                </a:effectLst>
                <a:latin typeface="Arial Black" pitchFamily="34" charset="0"/>
                <a:cs typeface="Arial" pitchFamily="34" charset="0"/>
              </a:rPr>
              <a:t>16 апреля 2025 года</a:t>
            </a:r>
          </a:p>
          <a:p>
            <a:pPr lvl="0" algn="ctr"/>
            <a:r>
              <a:rPr lang="ru-RU" sz="2800" b="1" dirty="0" smtClean="0">
                <a:effectLst>
                  <a:glow rad="63500">
                    <a:schemeClr val="accent6">
                      <a:lumMod val="40000"/>
                      <a:lumOff val="60000"/>
                      <a:alpha val="40000"/>
                    </a:schemeClr>
                  </a:glow>
                </a:effectLst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2000" b="1" dirty="0" smtClean="0">
                <a:effectLst>
                  <a:glow rad="63500">
                    <a:schemeClr val="accent6">
                      <a:lumMod val="40000"/>
                      <a:lumOff val="60000"/>
                      <a:alpha val="40000"/>
                    </a:schemeClr>
                  </a:glow>
                </a:effectLst>
                <a:latin typeface="Arial Black" pitchFamily="34" charset="0"/>
                <a:cs typeface="Times New Roman" pitchFamily="18" charset="0"/>
              </a:rPr>
              <a:t>Докладчик: </a:t>
            </a:r>
          </a:p>
          <a:p>
            <a:pPr lvl="0" algn="ctr"/>
            <a:r>
              <a:rPr lang="ru-RU" sz="2000" b="1" dirty="0" smtClean="0">
                <a:effectLst>
                  <a:glow rad="63500">
                    <a:schemeClr val="accent6">
                      <a:lumMod val="40000"/>
                      <a:lumOff val="60000"/>
                      <a:alpha val="40000"/>
                    </a:schemeClr>
                  </a:glow>
                </a:effectLst>
                <a:latin typeface="Arial Black" pitchFamily="34" charset="0"/>
                <a:cs typeface="Times New Roman" pitchFamily="18" charset="0"/>
              </a:rPr>
              <a:t>заведующий учебно-методическим центром ГО и ЧС Толоконникова Ольга Михайловна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glow rad="63500">
                  <a:schemeClr val="accent6">
                    <a:lumMod val="40000"/>
                    <a:lumOff val="60000"/>
                    <a:alpha val="40000"/>
                  </a:schemeClr>
                </a:glow>
              </a:effectLst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" y="10882"/>
          <a:ext cx="9143998" cy="6775704"/>
        </p:xfrm>
        <a:graphic>
          <a:graphicData uri="http://schemas.openxmlformats.org/drawingml/2006/table">
            <a:tbl>
              <a:tblPr/>
              <a:tblGrid>
                <a:gridCol w="341832"/>
                <a:gridCol w="2270740"/>
                <a:gridCol w="687519"/>
                <a:gridCol w="618765"/>
                <a:gridCol w="550015"/>
                <a:gridCol w="687519"/>
                <a:gridCol w="687519"/>
                <a:gridCol w="756270"/>
                <a:gridCol w="550015"/>
                <a:gridCol w="550015"/>
                <a:gridCol w="756270"/>
                <a:gridCol w="687519"/>
              </a:tblGrid>
              <a:tr h="128222"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</a:p>
                  </a:txBody>
                  <a:tcPr marL="35358" marR="353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</a:p>
                  </a:txBody>
                  <a:tcPr marL="35358" marR="353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</a:t>
                      </a:r>
                    </a:p>
                  </a:txBody>
                  <a:tcPr marL="35358" marR="353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</a:t>
                      </a:r>
                    </a:p>
                  </a:txBody>
                  <a:tcPr marL="35358" marR="353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</a:t>
                      </a:r>
                    </a:p>
                  </a:txBody>
                  <a:tcPr marL="35358" marR="353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</a:t>
                      </a:r>
                    </a:p>
                  </a:txBody>
                  <a:tcPr marL="35358" marR="353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</a:t>
                      </a:r>
                    </a:p>
                  </a:txBody>
                  <a:tcPr marL="35358" marR="353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</a:t>
                      </a:r>
                    </a:p>
                  </a:txBody>
                  <a:tcPr marL="35358" marR="353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</a:t>
                      </a:r>
                    </a:p>
                  </a:txBody>
                  <a:tcPr marL="35358" marR="353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</a:t>
                      </a:r>
                    </a:p>
                  </a:txBody>
                  <a:tcPr marL="35358" marR="353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11</a:t>
                      </a:r>
                    </a:p>
                  </a:txBody>
                  <a:tcPr marL="35358" marR="353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</a:t>
                      </a:r>
                    </a:p>
                  </a:txBody>
                  <a:tcPr marL="35358" marR="353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97554"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19.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Должностные лица, входящие в составы комиссий по </a:t>
                      </a:r>
                      <a:r>
                        <a:rPr lang="ru-RU" sz="12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ПУФ </a:t>
                      </a: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организаций, отнесенных к категориям по </a:t>
                      </a:r>
                      <a:r>
                        <a:rPr lang="ru-RU" sz="12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ГО, </a:t>
                      </a: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а также продолжающих работу в военное время</a:t>
                      </a:r>
                      <a:r>
                        <a:rPr lang="ru-RU" sz="1200" u="none" strike="noStrike" dirty="0">
                          <a:solidFill>
                            <a:srgbClr val="106BB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hlinkClick r:id="" action="ppaction://hlinkfile"/>
                        </a:rPr>
                        <a:t>*</a:t>
                      </a:r>
                      <a:endParaRPr lang="ru-RU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2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2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2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2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12888"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Должностные лица, входящие в составы эвакуационных комиссий организаций</a:t>
                      </a:r>
                      <a:r>
                        <a:rPr lang="ru-RU" sz="1200" u="none" strike="noStrike" dirty="0">
                          <a:solidFill>
                            <a:srgbClr val="106BB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hlinkClick r:id="" action="ppaction://hlinkfile"/>
                        </a:rPr>
                        <a:t>*</a:t>
                      </a:r>
                      <a:endParaRPr lang="ru-RU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2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2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41110"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</a:t>
                      </a:r>
                      <a:r>
                        <a:rPr lang="ru-RU" sz="1200" baseline="300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1</a:t>
                      </a:r>
                      <a:r>
                        <a:rPr lang="ru-RU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Должностные лица, входящие в составы сборных и приемных </a:t>
                      </a:r>
                      <a:r>
                        <a:rPr lang="ru-RU" sz="1200" dirty="0" err="1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эвак</a:t>
                      </a:r>
                      <a:r>
                        <a:rPr lang="ru-RU" sz="12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 </a:t>
                      </a: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пунктов, промежуточных пунктов эвакуации организаций</a:t>
                      </a:r>
                      <a:r>
                        <a:rPr lang="ru-RU" sz="1200" u="none" strike="noStrike" dirty="0">
                          <a:solidFill>
                            <a:srgbClr val="106BB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hlinkClick r:id="" action="ppaction://hlinkfile"/>
                        </a:rPr>
                        <a:t>*</a:t>
                      </a:r>
                      <a:endParaRPr lang="ru-RU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2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2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84666"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21.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Руководители и педагогические работники </a:t>
                      </a:r>
                      <a:r>
                        <a:rPr lang="ru-RU" sz="12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УМЦ по </a:t>
                      </a:r>
                      <a:r>
                        <a:rPr lang="ru-RU" sz="1200" dirty="0" err="1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ГОиЧС</a:t>
                      </a:r>
                      <a:r>
                        <a:rPr lang="ru-RU" sz="12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субъектов </a:t>
                      </a:r>
                      <a:r>
                        <a:rPr lang="ru-RU" sz="12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РФ</a:t>
                      </a:r>
                      <a:endParaRPr lang="ru-RU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2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2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2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2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2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2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2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2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25776"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21</a:t>
                      </a:r>
                      <a:r>
                        <a:rPr lang="ru-RU" sz="1200" baseline="30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1</a:t>
                      </a: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Руководители и педагогические работники, осуществляющие обучение по </a:t>
                      </a:r>
                      <a:r>
                        <a:rPr lang="ru-RU" sz="12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доп.проф. </a:t>
                      </a: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программам в области </a:t>
                      </a:r>
                      <a:r>
                        <a:rPr lang="ru-RU" sz="12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ГО, </a:t>
                      </a: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организаций, осуществляющих </a:t>
                      </a:r>
                      <a:r>
                        <a:rPr lang="ru-RU" sz="1200" dirty="0" err="1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образоват</a:t>
                      </a:r>
                      <a:r>
                        <a:rPr lang="ru-RU" sz="12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 </a:t>
                      </a: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деятельность по </a:t>
                      </a:r>
                      <a:r>
                        <a:rPr lang="ru-RU" sz="12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доп.проф. программам </a:t>
                      </a: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 области </a:t>
                      </a:r>
                      <a:r>
                        <a:rPr lang="ru-RU" sz="12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ГО</a:t>
                      </a:r>
                      <a:endParaRPr lang="ru-RU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2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2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2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2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2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2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2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6444"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22.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Преподаватели дисциплины </a:t>
                      </a:r>
                      <a:r>
                        <a:rPr lang="ru-RU" sz="12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«БЖД»</a:t>
                      </a:r>
                      <a:endParaRPr lang="ru-RU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2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2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2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2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2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2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2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6444"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23.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Преподаватели предмета </a:t>
                      </a:r>
                      <a:r>
                        <a:rPr lang="ru-RU" sz="12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«ОБЖ»</a:t>
                      </a:r>
                      <a:endParaRPr lang="ru-RU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2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2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2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2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2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2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2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12888"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24.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Руководители, педагогические работники и инструкторы </a:t>
                      </a:r>
                      <a:r>
                        <a:rPr lang="ru-RU" sz="12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ГО </a:t>
                      </a: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курсов </a:t>
                      </a:r>
                      <a:r>
                        <a:rPr lang="ru-RU" sz="12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ГО </a:t>
                      </a:r>
                      <a:r>
                        <a:rPr lang="ru-RU" sz="1200" dirty="0" err="1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муниц</a:t>
                      </a:r>
                      <a:r>
                        <a:rPr lang="ru-RU" sz="12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 </a:t>
                      </a: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образований</a:t>
                      </a:r>
                      <a:r>
                        <a:rPr lang="ru-RU" sz="1200" u="none" strike="noStrike" dirty="0">
                          <a:solidFill>
                            <a:srgbClr val="106BB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hlinkClick r:id="" action="ppaction://hlinkfile"/>
                        </a:rPr>
                        <a:t>*</a:t>
                      </a:r>
                      <a:r>
                        <a:rPr lang="ru-RU" sz="1200" baseline="30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,</a:t>
                      </a:r>
                      <a:r>
                        <a:rPr lang="ru-RU" sz="1200" u="none" strike="noStrike" dirty="0">
                          <a:solidFill>
                            <a:srgbClr val="106BB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hlinkClick r:id="" action="ppaction://hlinkfile"/>
                        </a:rPr>
                        <a:t>***</a:t>
                      </a:r>
                      <a:endParaRPr lang="ru-RU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2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2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2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2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2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2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2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2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84666"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25.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Руководители, инструкторы </a:t>
                      </a:r>
                      <a:r>
                        <a:rPr lang="ru-RU" sz="12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ГО </a:t>
                      </a: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либо консультанты </a:t>
                      </a:r>
                      <a:r>
                        <a:rPr lang="ru-RU" sz="12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УКП </a:t>
                      </a:r>
                      <a:r>
                        <a:rPr lang="ru-RU" sz="1200" dirty="0" err="1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муниц</a:t>
                      </a:r>
                      <a:r>
                        <a:rPr lang="ru-RU" sz="12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 </a:t>
                      </a: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образований</a:t>
                      </a:r>
                      <a:r>
                        <a:rPr lang="ru-RU" sz="1200" u="none" strike="noStrike" dirty="0">
                          <a:solidFill>
                            <a:srgbClr val="106BB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hlinkClick r:id="" action="ppaction://hlinkfile"/>
                        </a:rPr>
                        <a:t>*</a:t>
                      </a:r>
                      <a:r>
                        <a:rPr lang="ru-RU" sz="1200" baseline="30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,</a:t>
                      </a:r>
                      <a:r>
                        <a:rPr lang="ru-RU" sz="1200" u="none" strike="noStrike" dirty="0">
                          <a:solidFill>
                            <a:srgbClr val="106BB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hlinkClick r:id="" action="ppaction://hlinkfile"/>
                        </a:rPr>
                        <a:t>****</a:t>
                      </a:r>
                      <a:endParaRPr lang="ru-RU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2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2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2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2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2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2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hangingPunct="0">
              <a:tabLst>
                <a:tab pos="-6673850" algn="l"/>
                <a:tab pos="-3781425" algn="l"/>
                <a:tab pos="-2609850" algn="l"/>
                <a:tab pos="809625" algn="l"/>
              </a:tabLst>
            </a:pPr>
            <a:r>
              <a:rPr lang="ru-RU" sz="1800" b="1" dirty="0" smtClean="0">
                <a:solidFill>
                  <a:srgbClr val="0033CC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Постановление Правительства РФ от 18.09.2020 № 1485 – Положение </a:t>
            </a:r>
            <a:endParaRPr lang="ru-RU" sz="1800" dirty="0">
              <a:solidFill>
                <a:srgbClr val="0033CC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1406" y="321865"/>
            <a:ext cx="9001156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1800" b="1" i="1" dirty="0" smtClean="0">
                <a:latin typeface="Arial" pitchFamily="34" charset="0"/>
                <a:cs typeface="Arial" pitchFamily="34" charset="0"/>
              </a:rPr>
              <a:t>2. Подготовку в области защиты от ЧС проходят:</a:t>
            </a:r>
          </a:p>
          <a:p>
            <a:pPr indent="457200" algn="just"/>
            <a:r>
              <a:rPr lang="ru-RU" sz="1800" dirty="0" smtClean="0">
                <a:latin typeface="Arial" pitchFamily="34" charset="0"/>
                <a:cs typeface="Arial" pitchFamily="34" charset="0"/>
              </a:rPr>
              <a:t>г) руководители органов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гос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. власти, органов МСУ и организаций;</a:t>
            </a:r>
          </a:p>
          <a:p>
            <a:pPr indent="457200" algn="just"/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д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) работники органов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гос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. власти, органов МСУ и организаций, в полномочия которых входит решение вопросов по ЗНТЧС (далее - </a:t>
            </a:r>
            <a:r>
              <a:rPr lang="ru-RU" sz="18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уполномоченные работники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); </a:t>
            </a:r>
            <a:r>
              <a:rPr lang="ru-RU" sz="18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см. 68-ФЗ ст. 4.1 п. 2, 3, 4, ПП 794 п. 7, 10, 11 – органы управ. РСЧС</a:t>
            </a:r>
          </a:p>
          <a:p>
            <a:pPr indent="457200" algn="just"/>
            <a:r>
              <a:rPr lang="ru-RU" sz="1800" dirty="0" smtClean="0">
                <a:latin typeface="Arial" pitchFamily="34" charset="0"/>
                <a:cs typeface="Arial" pitchFamily="34" charset="0"/>
              </a:rPr>
              <a:t>е) председатели комиссий по предупреждению и ликвидации ЧС и обеспечению ПБ ФОИВ, государственных корпораций, субъектов РФ, муниципальных образований и организаций, в полномочия которых входит решение вопросов по ЗНТЧС, (далее - председатели комиссий).</a:t>
            </a:r>
          </a:p>
          <a:p>
            <a:pPr indent="457200" algn="just"/>
            <a:endParaRPr lang="ru-RU" sz="1800" dirty="0" smtClean="0">
              <a:latin typeface="Arial" pitchFamily="34" charset="0"/>
              <a:cs typeface="Arial" pitchFamily="34" charset="0"/>
            </a:endParaRPr>
          </a:p>
          <a:p>
            <a:pPr indent="457200" algn="just"/>
            <a:r>
              <a:rPr lang="ru-RU" sz="1800" b="1" i="1" dirty="0" smtClean="0">
                <a:latin typeface="Arial" pitchFamily="34" charset="0"/>
                <a:cs typeface="Arial" pitchFamily="34" charset="0"/>
              </a:rPr>
              <a:t>4. Подготовка населения в области защиты от ЧС предусматривает:</a:t>
            </a:r>
          </a:p>
          <a:p>
            <a:pPr indent="457200" algn="just"/>
            <a:r>
              <a:rPr lang="ru-RU" sz="1800" dirty="0" smtClean="0">
                <a:latin typeface="Arial" pitchFamily="34" charset="0"/>
                <a:cs typeface="Arial" pitchFamily="34" charset="0"/>
              </a:rPr>
              <a:t>г) для руководителей органов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гос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. власти - самостоятельное изучение нормативных документов по вопросам организации и осуществления мероприятий по защите от ЧС, участие в ежегодных тематических сборах, учениях и тренировках;</a:t>
            </a:r>
          </a:p>
          <a:p>
            <a:pPr indent="457200" algn="just"/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д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) для руководителей органов МСУ и организаций, в полномочия которых входит решение вопросов по ЗНТЧС, уполномоченных работников и председателей комиссий - проведение занятий по соответствующим программам 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дополнительного проф. образования в области защиты от ЧС не реже одного раза в 5 лет,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самостоятельное изучение нормативных документов по вопросам организации и осуществления мероприятий по защите от ЧС, участие в ежегодных тематических сборах, учениях и тренировках.</a:t>
            </a:r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58847"/>
            <a:ext cx="878687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1800" b="1" i="1" dirty="0" smtClean="0">
                <a:latin typeface="Arial" pitchFamily="34" charset="0"/>
                <a:cs typeface="Arial" pitchFamily="34" charset="0"/>
              </a:rPr>
              <a:t>6. Дополнительное профессиональное образование по программам повышения квалификации в области защиты от ЧС проходят:</a:t>
            </a:r>
          </a:p>
          <a:p>
            <a:pPr indent="457200" algn="just"/>
            <a:endParaRPr lang="ru-RU" sz="1800" dirty="0" smtClean="0">
              <a:latin typeface="Arial" pitchFamily="34" charset="0"/>
              <a:cs typeface="Arial" pitchFamily="34" charset="0"/>
            </a:endParaRPr>
          </a:p>
          <a:p>
            <a:pPr indent="457200" algn="just"/>
            <a:r>
              <a:rPr lang="ru-RU" sz="1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руководители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органов МСУ и организаций, в полномочия которых входит решение вопросов по ЗНТЧС, </a:t>
            </a:r>
            <a:r>
              <a:rPr lang="ru-RU" sz="1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председатели комиссий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муниципальных образований и указанных организаций - </a:t>
            </a:r>
            <a:r>
              <a:rPr lang="ru-RU" sz="1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 учебно-методических центрах по ГО и ЧС субъектов РФ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indent="457200" algn="just"/>
            <a:endParaRPr lang="ru-RU" sz="1800" dirty="0" smtClean="0">
              <a:latin typeface="Arial" pitchFamily="34" charset="0"/>
              <a:cs typeface="Arial" pitchFamily="34" charset="0"/>
            </a:endParaRPr>
          </a:p>
          <a:p>
            <a:pPr indent="457200" algn="just"/>
            <a:r>
              <a:rPr lang="ru-RU" sz="1800" dirty="0" smtClean="0">
                <a:latin typeface="Arial" pitchFamily="34" charset="0"/>
                <a:cs typeface="Arial" pitchFamily="34" charset="0"/>
              </a:rPr>
              <a:t>уполномоченные работники - в организациях, осуществляющих образовательную деятельность по дополнительным профессиональным программам в области защиты от ЧС, находящихся в ведении МЧС России, других ФОИВ, в учебно-методических центрах по ГО и ЧС субъектов РФ, а также на курсах гражданской обороны муниципальных образований.</a:t>
            </a:r>
          </a:p>
          <a:p>
            <a:pPr indent="457200" algn="just"/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642918"/>
            <a:ext cx="857256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Выявленные нарушения по результатам анализа реестров обученных:</a:t>
            </a:r>
          </a:p>
          <a:p>
            <a:pPr algn="ctr"/>
            <a:endParaRPr lang="ru-RU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b="1" dirty="0" smtClean="0">
                <a:latin typeface="Arial" pitchFamily="34" charset="0"/>
                <a:cs typeface="Arial" pitchFamily="34" charset="0"/>
              </a:rPr>
              <a:t>- отдельные лица прошли подготовку в таких организациях, как АУ ВО «ЦОМТ», АНО ДПО «РУЦ-112», АНО ДПО «Центр профориентации и охраны труда», АНО ДПО «МАСПК», ООО «Прогресс», АНО ДПО УЦ «Логос» и подобных;</a:t>
            </a:r>
          </a:p>
          <a:p>
            <a:pPr algn="just"/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b="1" dirty="0" smtClean="0">
                <a:latin typeface="Arial" pitchFamily="34" charset="0"/>
                <a:cs typeface="Arial" pitchFamily="34" charset="0"/>
              </a:rPr>
              <a:t>- руководители организаций, в полномочия которых входит решение вопросов ЗНТЧС, председатели КЧС прошли повышение квалификации </a:t>
            </a:r>
            <a:r>
              <a:rPr lang="ru-RU" b="1" u="sng" dirty="0" smtClean="0">
                <a:latin typeface="Arial" pitchFamily="34" charset="0"/>
                <a:cs typeface="Arial" pitchFamily="34" charset="0"/>
              </a:rPr>
              <a:t>не в УМЦ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142876" y="142853"/>
            <a:ext cx="8929718" cy="649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РЕКОМЕНДУЕМАЯ ФОРМА ВЕДЕНИЯ УЧЁТА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Список (реестр)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персонального учета должностных лиц ГО и РСЧС, прошедших обучение в области ГО</a:t>
            </a:r>
            <a:r>
              <a:rPr kumimoji="0" lang="ru-RU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 защиты от ЧС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В папку со списком (реестром) рекомендуется сложить копии полученных удостоверений (справок)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14282" y="1661176"/>
          <a:ext cx="8643998" cy="4053840"/>
        </p:xfrm>
        <a:graphic>
          <a:graphicData uri="http://schemas.openxmlformats.org/drawingml/2006/table">
            <a:tbl>
              <a:tblPr/>
              <a:tblGrid>
                <a:gridCol w="347485"/>
                <a:gridCol w="1295589"/>
                <a:gridCol w="1428760"/>
                <a:gridCol w="2714644"/>
                <a:gridCol w="1580192"/>
                <a:gridCol w="1277328"/>
              </a:tblGrid>
              <a:tr h="800106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№ </a:t>
                      </a:r>
                      <a:r>
                        <a:rPr lang="ru-RU" sz="1400" b="0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</a:t>
                      </a:r>
                      <a:r>
                        <a:rPr lang="ru-RU" sz="1400" b="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/</a:t>
                      </a:r>
                      <a:r>
                        <a:rPr lang="ru-RU" sz="1400" b="0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</a:t>
                      </a:r>
                      <a:endParaRPr lang="ru-RU" sz="1400" b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3098" marR="43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Фамилия, имя, отчество</a:t>
                      </a:r>
                      <a:endParaRPr lang="ru-RU" sz="1400" b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3098" marR="43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Занимаемая</a:t>
                      </a:r>
                      <a:endParaRPr lang="ru-RU" sz="1400" b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должность </a:t>
                      </a:r>
                      <a:endParaRPr lang="ru-RU" sz="1400" b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по штату</a:t>
                      </a:r>
                      <a:endParaRPr lang="ru-RU" sz="1400" b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3098" marR="43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Должность</a:t>
                      </a:r>
                      <a:endParaRPr lang="ru-RU" sz="1400" b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(категория) </a:t>
                      </a:r>
                      <a:endParaRPr lang="ru-RU" sz="1400" b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по ГО и РСЧС,</a:t>
                      </a:r>
                      <a:endParaRPr lang="ru-RU" sz="1400" b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когда назначен</a:t>
                      </a:r>
                      <a:endParaRPr lang="ru-RU" sz="1400" b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3098" marR="43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Когда и где прошел обучение в области ГОЧС, </a:t>
                      </a:r>
                      <a:endParaRPr lang="ru-RU" sz="1400" b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№ удостоверения (справки)</a:t>
                      </a:r>
                      <a:endParaRPr lang="ru-RU" sz="1400" b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3098" marR="43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Когда и где планируется обучение в области ГОЧС</a:t>
                      </a:r>
                      <a:endParaRPr lang="ru-RU" sz="1400" b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3098" marR="43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00066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  <a:endParaRPr lang="ru-RU" sz="1400" b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3098" marR="43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Иванов </a:t>
                      </a:r>
                      <a:endParaRPr lang="ru-RU" sz="1400" b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Иван Иванович</a:t>
                      </a:r>
                      <a:endParaRPr lang="ru-RU" sz="1400" b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3098" marR="43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Директор учреждения</a:t>
                      </a:r>
                      <a:endParaRPr lang="ru-RU" sz="1400" b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3098" marR="43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Руководители организаций, отнесенных к категории по ГО, </a:t>
                      </a:r>
                      <a:r>
                        <a:rPr lang="ru-RU" sz="1400" b="0" i="1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2015</a:t>
                      </a:r>
                      <a:endParaRPr lang="ru-RU" sz="1400" b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3098" marR="43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1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2015, УМЦ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1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Уд . № 000 от 00.00.2015</a:t>
                      </a:r>
                      <a:endParaRPr lang="ru-RU" sz="1400" b="0" dirty="0" smtClean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b="0" i="1" dirty="0" smtClean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1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2020</a:t>
                      </a:r>
                      <a:r>
                        <a:rPr lang="ru-RU" sz="1400" b="0" i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, УМЦ </a:t>
                      </a:r>
                      <a:endParaRPr lang="ru-RU" sz="1400" b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1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Уд. № </a:t>
                      </a:r>
                      <a:r>
                        <a:rPr lang="ru-RU" sz="1400" b="0" i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000 от 00.00.2020</a:t>
                      </a:r>
                      <a:endParaRPr lang="ru-RU" sz="1400" b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3098" marR="43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1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2020, УМЦ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b="0" i="1" dirty="0" smtClean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b="0" i="1" dirty="0" smtClean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b="0" i="1" dirty="0" smtClean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1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2025, УМЦ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b="0" i="1" dirty="0" smtClean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b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3098" marR="43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00132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  <a:endParaRPr lang="ru-RU" sz="1400" b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3098" marR="43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Петров </a:t>
                      </a:r>
                      <a:endParaRPr lang="ru-RU" sz="1400" b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Сергей Николаевич</a:t>
                      </a:r>
                      <a:endParaRPr lang="ru-RU" sz="1400" b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3098" marR="43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Начальник отдела ГО и МР</a:t>
                      </a:r>
                      <a:endParaRPr lang="ru-RU" sz="1400" b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3098" marR="43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Работники структурных подразделений, уполномоченных на решение задач в области ГО, организаций, отнесенных к категории по ГО, 2018</a:t>
                      </a:r>
                      <a:endParaRPr lang="ru-RU" sz="1400" b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3098" marR="43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2018, УМЦ</a:t>
                      </a:r>
                      <a:endParaRPr lang="ru-RU" sz="1400" b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1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Уд. № </a:t>
                      </a:r>
                      <a:r>
                        <a:rPr lang="ru-RU" sz="1400" b="0" i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000 от 00.00.2018</a:t>
                      </a:r>
                      <a:endParaRPr lang="ru-RU" sz="1400" b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3098" marR="43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2023, УМЦ</a:t>
                      </a:r>
                      <a:endParaRPr lang="ru-RU" sz="1400" b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3098" marR="43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0013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b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3098" marR="43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…</a:t>
                      </a:r>
                      <a:endParaRPr lang="ru-RU" sz="1400" b="0" dirty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3098" marR="43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b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3098" marR="43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b="0" dirty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3098" marR="43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b="0" dirty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3098" marR="43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b="0" dirty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3098" marR="43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 l="6102" t="16098" r="35236" b="10499"/>
          <a:stretch>
            <a:fillRect/>
          </a:stretch>
        </p:blipFill>
        <p:spPr bwMode="auto">
          <a:xfrm>
            <a:off x="4357686" y="0"/>
            <a:ext cx="4786314" cy="3368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0" y="-24"/>
            <a:ext cx="4357686" cy="26237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 algn="just">
              <a:lnSpc>
                <a:spcPct val="90000"/>
              </a:lnSpc>
              <a:spcAft>
                <a:spcPts val="300"/>
              </a:spcAft>
            </a:pP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Чтобы запланировать доп. проф. образование должностных лиц организации необходимо представить заявку в свой ИО ВО для включения в план комплектования УМЦ ГОЧС на следующий год.</a:t>
            </a:r>
            <a:endParaRPr lang="ru-RU" sz="800" b="1" dirty="0" smtClean="0">
              <a:latin typeface="Arial" pitchFamily="34" charset="0"/>
              <a:cs typeface="Arial" pitchFamily="34" charset="0"/>
            </a:endParaRPr>
          </a:p>
          <a:p>
            <a:pPr indent="360000" algn="just">
              <a:lnSpc>
                <a:spcPct val="90000"/>
              </a:lnSpc>
              <a:spcAft>
                <a:spcPts val="300"/>
              </a:spcAft>
            </a:pP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Обобщенные заявки от ИО ВО направляются в УМЦ ГОЧС ежегодно до 1 сентября.</a:t>
            </a:r>
            <a:endParaRPr lang="ru-RU" sz="1800" b="1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 l="12008" t="16098" r="11811" b="20647"/>
          <a:stretch>
            <a:fillRect/>
          </a:stretch>
        </p:blipFill>
        <p:spPr bwMode="auto">
          <a:xfrm>
            <a:off x="88253" y="2628447"/>
            <a:ext cx="9055779" cy="4229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5000628" y="1500174"/>
            <a:ext cx="3857652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800" b="1" dirty="0" smtClean="0">
                <a:latin typeface="Arial" pitchFamily="34" charset="0"/>
                <a:cs typeface="Arial" pitchFamily="34" charset="0"/>
              </a:rPr>
              <a:t>Письмо в ИО ВО от 02.07.2024 № 75-12/1573</a:t>
            </a:r>
            <a:br>
              <a:rPr lang="ru-RU" sz="1800" b="1" dirty="0" smtClean="0">
                <a:latin typeface="Arial" pitchFamily="34" charset="0"/>
                <a:cs typeface="Arial" pitchFamily="34" charset="0"/>
              </a:rPr>
            </a:b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«О направлении заявки в УМЦ ГОЧС на 2025 год»</a:t>
            </a:r>
            <a:endParaRPr lang="ru-RU" sz="1800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1406" y="83272"/>
            <a:ext cx="900115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Образовательный процесс в УМЦ ГО и ЧС осуществляется в соответствии с </a:t>
            </a:r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Планом комплектования слушателями на учебный год</a:t>
            </a:r>
            <a:r>
              <a:rPr lang="ru-RU" sz="20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, который разрабатывается на основании заявок на обучение, поступивших от исполнительных органов Воронежской области и органов местного самоуправления.</a:t>
            </a:r>
            <a:endParaRPr lang="ru-RU" sz="2000" b="1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6072206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Arial" pitchFamily="34" charset="0"/>
                <a:cs typeface="Arial" pitchFamily="34" charset="0"/>
              </a:rPr>
              <a:t>Слушатели зачисляются на обучение на основании списка ИО ВО и личного заявления слушателя. 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4282" y="1791290"/>
            <a:ext cx="5572164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800" b="1" dirty="0" smtClean="0">
                <a:latin typeface="Arial" pitchFamily="34" charset="0"/>
                <a:cs typeface="Arial" pitchFamily="34" charset="0"/>
              </a:rPr>
              <a:t>Письмо в ИО ВО от 10.12.2024 № 75-12/3028 </a:t>
            </a:r>
            <a:br>
              <a:rPr lang="ru-RU" sz="1800" b="1" dirty="0" smtClean="0">
                <a:latin typeface="Arial" pitchFamily="34" charset="0"/>
                <a:cs typeface="Arial" pitchFamily="34" charset="0"/>
              </a:rPr>
            </a:b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«О направлении плана комплектования УМЦ ГОЧС на 2025 год»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 l="7087" t="17498" r="64958" b="13998"/>
          <a:stretch>
            <a:fillRect/>
          </a:stretch>
        </p:blipFill>
        <p:spPr bwMode="auto">
          <a:xfrm>
            <a:off x="5875624" y="1785926"/>
            <a:ext cx="3126837" cy="4309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10198" r="1569"/>
          <a:stretch>
            <a:fillRect/>
          </a:stretch>
        </p:blipFill>
        <p:spPr bwMode="auto">
          <a:xfrm rot="5400000">
            <a:off x="1332000" y="1711547"/>
            <a:ext cx="3351952" cy="5418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7559" t="15398" r="26171" b="17498"/>
          <a:stretch>
            <a:fillRect/>
          </a:stretch>
        </p:blipFill>
        <p:spPr bwMode="auto">
          <a:xfrm>
            <a:off x="1142976" y="785794"/>
            <a:ext cx="6889951" cy="5620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0" y="142852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latin typeface="Arial" pitchFamily="34" charset="0"/>
                <a:cs typeface="Arial" pitchFamily="34" charset="0"/>
                <a:hlinkClick r:id="rId3"/>
              </a:rPr>
              <a:t>https://umcgo36.e-gov36.ru/its/poryadok-obucheniya-slushateley-ot-iogv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трелка вправо 3"/>
          <p:cNvSpPr/>
          <p:nvPr/>
        </p:nvSpPr>
        <p:spPr>
          <a:xfrm>
            <a:off x="285720" y="2428868"/>
            <a:ext cx="2428892" cy="714380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0" y="0"/>
            <a:ext cx="9144000" cy="33855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АЛГОРИТМ ОБУЧЕНИЯ ДОЛЖНОСТНЫХ ЛИЦ В УМЦ ГОЧС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8000" y="5558869"/>
            <a:ext cx="8640000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eaLnBrk="0" hangingPunct="0"/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СЛУШАТЕЛИ</a:t>
            </a:r>
            <a:r>
              <a:rPr lang="ru-RU" sz="1600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– получение информации о порядке обучения, дистанционное обучение в соответствии с учебным графиком, прибытие на итоговую аттестацию в УМЦ ГОЧС</a:t>
            </a:r>
            <a:endParaRPr lang="ru-RU" sz="16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8000" y="4312515"/>
            <a:ext cx="8640000" cy="83099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eaLnBrk="0" hangingPunct="0"/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ОРГАНИЗАЦИЯ</a:t>
            </a:r>
            <a:r>
              <a:rPr lang="ru-RU" sz="1600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– доведение до слушателей информации о сроках и порядке обучения, сбор заявлений слушателей на обучение и направление в УМЦ ГОЧС не позднее первого дня обучения</a:t>
            </a:r>
            <a:endParaRPr lang="ru-RU" sz="16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8000" y="3129977"/>
            <a:ext cx="8640000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eaLnBrk="0" hangingPunct="0"/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ИО ВО </a:t>
            </a:r>
            <a:r>
              <a:rPr lang="ru-RU" sz="1600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– за 10 дней до обучения сбор от организаций сведений о слушателях и направление в УМЦ ГОЧС списка слушателей в соответствующую группу</a:t>
            </a:r>
            <a:endParaRPr lang="ru-RU" sz="16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8000" y="1695569"/>
            <a:ext cx="8640000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eaLnBrk="0" hangingPunct="0"/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ИО ВО </a:t>
            </a:r>
            <a:r>
              <a:rPr lang="ru-RU" sz="1600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– сбор и обобщение заявок от подведомственных организаций, направление до 1 сентября в УМЦ ГОЧС – получение до 15 декабря от УМЦ ГОЧС плана комплектования, распределение в соответствии с заявками по группам – направление информации в подведомственные организации о сроках и порядке обучения</a:t>
            </a:r>
            <a:endParaRPr lang="ru-RU" sz="16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8000" y="629647"/>
            <a:ext cx="8640000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eaLnBrk="0" hangingPunct="0"/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ОРГАНИЗАЦИЯ</a:t>
            </a:r>
            <a:r>
              <a:rPr lang="ru-RU" sz="1600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– контроль сроков обучения путем ведения реестра (не реже 1 раза в 5 лет; вновь назначенные в течение 1 года) – направление заявки на обучение в ИО ВО </a:t>
            </a:r>
            <a:endParaRPr lang="ru-RU" sz="16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85786" y="2791423"/>
            <a:ext cx="778674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начало учебного (календарного) года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Прямая со стрелкой 9"/>
          <p:cNvCxnSpPr>
            <a:stCxn id="7" idx="2"/>
            <a:endCxn id="6" idx="0"/>
          </p:cNvCxnSpPr>
          <p:nvPr/>
        </p:nvCxnSpPr>
        <p:spPr>
          <a:xfrm rot="5400000">
            <a:off x="4367427" y="1454995"/>
            <a:ext cx="481147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5" idx="2"/>
            <a:endCxn id="4" idx="0"/>
          </p:cNvCxnSpPr>
          <p:nvPr/>
        </p:nvCxnSpPr>
        <p:spPr>
          <a:xfrm rot="5400000">
            <a:off x="4309119" y="4013633"/>
            <a:ext cx="597763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4" idx="2"/>
            <a:endCxn id="3" idx="0"/>
          </p:cNvCxnSpPr>
          <p:nvPr/>
        </p:nvCxnSpPr>
        <p:spPr>
          <a:xfrm rot="5400000">
            <a:off x="4400322" y="5351190"/>
            <a:ext cx="415357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2145092"/>
            <a:ext cx="8358246" cy="15696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Организация подготовки в области ГО защиты от ЧС </a:t>
            </a:r>
          </a:p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работников организации (работающее население)</a:t>
            </a:r>
          </a:p>
          <a:p>
            <a:pPr algn="ctr"/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idx="1"/>
          </p:nvPr>
        </p:nvSpPr>
        <p:spPr>
          <a:xfrm>
            <a:off x="216024" y="44625"/>
            <a:ext cx="8748464" cy="6740307"/>
          </a:xfrm>
        </p:spPr>
        <p:txBody>
          <a:bodyPr wrap="square">
            <a:spAutoFit/>
          </a:bodyPr>
          <a:lstStyle/>
          <a:p>
            <a:pPr marL="0" indent="360000"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Федеральный закон от 12.02.1998 г. № 28-ФЗ</a:t>
            </a:r>
          </a:p>
          <a:p>
            <a:pPr marL="0" indent="360000"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«О гражданской обороне»</a:t>
            </a:r>
          </a:p>
          <a:p>
            <a:pPr marL="0" indent="3600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endParaRPr lang="ru-RU" sz="1800" b="1" dirty="0" smtClean="0">
              <a:solidFill>
                <a:srgbClr val="FF3300"/>
              </a:solidFill>
              <a:latin typeface="Arial" pitchFamily="34" charset="0"/>
              <a:cs typeface="Arial" pitchFamily="34" charset="0"/>
            </a:endParaRPr>
          </a:p>
          <a:p>
            <a:pPr marL="0" indent="360000" algn="just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ru-RU" sz="1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Ст. 2.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Основными задачами в области ГО являются:</a:t>
            </a:r>
          </a:p>
          <a:p>
            <a:pPr marL="0" indent="360000" algn="just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ru-RU" sz="1800" b="1" u="sng" dirty="0" smtClean="0">
                <a:latin typeface="Arial" pitchFamily="34" charset="0"/>
                <a:cs typeface="Arial" pitchFamily="34" charset="0"/>
              </a:rPr>
              <a:t>подготовка населения в области ГО;</a:t>
            </a:r>
          </a:p>
          <a:p>
            <a:pPr marL="0" indent="360000" algn="just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ru-RU" sz="1600" b="1" i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0" indent="360000" algn="just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ru-RU" sz="16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Подготовка населения в области ГО </a:t>
            </a:r>
            <a:r>
              <a:rPr lang="ru-RU" sz="1600" b="1" i="1" dirty="0" smtClean="0">
                <a:latin typeface="Arial" pitchFamily="34" charset="0"/>
                <a:cs typeface="Arial" pitchFamily="34" charset="0"/>
              </a:rPr>
              <a:t>- система мероприятий по обучению населения действиям в случае угрозы возникновения и возникновения опасностей при военных конфликтах или вследствие этих конфликтов, а также при ЧС природного и техногенного характера</a:t>
            </a:r>
          </a:p>
          <a:p>
            <a:pPr marL="0" indent="360000" algn="just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ru-RU" sz="1800" b="1" i="1" dirty="0" smtClean="0">
              <a:latin typeface="Arial" pitchFamily="34" charset="0"/>
              <a:cs typeface="Arial" pitchFamily="34" charset="0"/>
            </a:endParaRPr>
          </a:p>
          <a:p>
            <a:pPr marL="0" indent="360000" algn="just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ru-RU" sz="1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Ст. 6. 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Полномочия </a:t>
            </a:r>
            <a:r>
              <a:rPr lang="ru-RU" sz="1800" b="1" dirty="0" smtClean="0">
                <a:solidFill>
                  <a:srgbClr val="0040A8"/>
                </a:solidFill>
                <a:latin typeface="Arial" pitchFamily="34" charset="0"/>
                <a:cs typeface="Arial" pitchFamily="34" charset="0"/>
              </a:rPr>
              <a:t>Правительства РФ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marL="0" indent="360000" algn="just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ru-RU" sz="1800" b="1" i="1" u="sng" dirty="0" smtClean="0">
                <a:latin typeface="Arial" pitchFamily="34" charset="0"/>
                <a:cs typeface="Arial" pitchFamily="34" charset="0"/>
              </a:rPr>
              <a:t>определяет порядок подготовки населения в области ГО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marL="0" indent="360000" algn="just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endParaRPr lang="ru-RU" sz="1800" b="1" dirty="0" smtClean="0">
              <a:latin typeface="Arial" pitchFamily="34" charset="0"/>
              <a:cs typeface="Arial" pitchFamily="34" charset="0"/>
            </a:endParaRPr>
          </a:p>
          <a:p>
            <a:pPr marL="0" indent="360000" algn="just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ru-RU" sz="1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Ст. 8. 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Полномочия органов государственной власти субъектов РФ  и органов местного самоуправления в области ГО.</a:t>
            </a:r>
          </a:p>
          <a:p>
            <a:pPr marL="0" indent="360000" algn="just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1. </a:t>
            </a:r>
            <a:r>
              <a:rPr lang="ru-RU" sz="1800" b="1" dirty="0" smtClean="0">
                <a:solidFill>
                  <a:srgbClr val="0040A8"/>
                </a:solidFill>
                <a:latin typeface="Arial" pitchFamily="34" charset="0"/>
                <a:cs typeface="Arial" pitchFamily="34" charset="0"/>
              </a:rPr>
              <a:t>Органы государственной власти субъектов РФ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marL="0" indent="360000" algn="just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ru-RU" sz="1800" b="1" i="1" u="sng" dirty="0" smtClean="0">
                <a:latin typeface="Arial" pitchFamily="34" charset="0"/>
                <a:cs typeface="Arial" pitchFamily="34" charset="0"/>
              </a:rPr>
              <a:t>- организуют подготовку населения в области ГО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marL="0" indent="360000" algn="just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2. </a:t>
            </a:r>
            <a:r>
              <a:rPr lang="ru-RU" sz="1800" b="1" dirty="0" smtClean="0">
                <a:solidFill>
                  <a:srgbClr val="0040A8"/>
                </a:solidFill>
                <a:latin typeface="Arial" pitchFamily="34" charset="0"/>
                <a:cs typeface="Arial" pitchFamily="34" charset="0"/>
              </a:rPr>
              <a:t>Органы местного самоуправления 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самостоятельно в пределах границ муниципальных образований:</a:t>
            </a:r>
          </a:p>
          <a:p>
            <a:pPr marL="0" indent="360000" algn="just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ru-RU" sz="1800" b="1" i="1" u="sng" dirty="0" smtClean="0">
                <a:latin typeface="Arial" pitchFamily="34" charset="0"/>
                <a:cs typeface="Arial" pitchFamily="34" charset="0"/>
              </a:rPr>
              <a:t> - проводят подготовку населения в области ГО.</a:t>
            </a:r>
          </a:p>
          <a:p>
            <a:pPr marL="0" indent="360000" algn="just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endParaRPr lang="ru-RU" sz="1800" b="1" dirty="0" smtClean="0">
              <a:latin typeface="Arial" pitchFamily="34" charset="0"/>
              <a:cs typeface="Arial" pitchFamily="34" charset="0"/>
            </a:endParaRPr>
          </a:p>
          <a:p>
            <a:pPr marL="0" indent="360000" algn="just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ru-RU" sz="1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Ст. 9. 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Полномочия </a:t>
            </a:r>
            <a:r>
              <a:rPr lang="ru-RU" sz="1800" b="1" dirty="0" smtClean="0">
                <a:solidFill>
                  <a:srgbClr val="0040A8"/>
                </a:solidFill>
                <a:latin typeface="Arial" pitchFamily="34" charset="0"/>
                <a:cs typeface="Arial" pitchFamily="34" charset="0"/>
              </a:rPr>
              <a:t>организаций 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в области ГО:</a:t>
            </a:r>
          </a:p>
          <a:p>
            <a:pPr marL="0" indent="360000" algn="just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ru-RU" sz="1800" b="1" i="1" u="sng" dirty="0" smtClean="0">
                <a:latin typeface="Arial" pitchFamily="34" charset="0"/>
                <a:cs typeface="Arial" pitchFamily="34" charset="0"/>
              </a:rPr>
              <a:t>осуществляют подготовку своих работников в области ГО.</a:t>
            </a:r>
          </a:p>
          <a:p>
            <a:pPr marL="0" indent="360000" algn="just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endParaRPr lang="ru-RU" sz="1800" b="1" dirty="0" smtClean="0">
              <a:latin typeface="Arial" pitchFamily="34" charset="0"/>
              <a:cs typeface="Arial" pitchFamily="34" charset="0"/>
            </a:endParaRPr>
          </a:p>
          <a:p>
            <a:pPr marL="0" indent="360000" algn="just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ru-RU" sz="1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Ст. 10.  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Права и обязанности </a:t>
            </a:r>
            <a:r>
              <a:rPr lang="ru-RU" sz="1800" b="1" dirty="0" smtClean="0">
                <a:solidFill>
                  <a:srgbClr val="0040A8"/>
                </a:solidFill>
                <a:latin typeface="Arial" pitchFamily="34" charset="0"/>
                <a:cs typeface="Arial" pitchFamily="34" charset="0"/>
              </a:rPr>
              <a:t>граждан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РФ в области ГО:</a:t>
            </a:r>
          </a:p>
          <a:p>
            <a:pPr marL="0" indent="360000" algn="just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ru-RU" sz="1800" b="1" i="1" u="sng" dirty="0" smtClean="0">
                <a:latin typeface="Arial" pitchFamily="34" charset="0"/>
                <a:cs typeface="Arial" pitchFamily="34" charset="0"/>
              </a:rPr>
              <a:t>- проходят подготовку в области ГО.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24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tabLst>
                <a:tab pos="-6673850" algn="l"/>
                <a:tab pos="-3781425" algn="l"/>
                <a:tab pos="-2609850" algn="l"/>
                <a:tab pos="809625" algn="l"/>
              </a:tabLst>
            </a:pPr>
            <a:r>
              <a:rPr lang="ru-RU" sz="1800" b="1" dirty="0" smtClean="0">
                <a:solidFill>
                  <a:srgbClr val="0033CC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Постановление Правительства РФ от 02.11.2000 № 841 – Формы подготовки </a:t>
            </a:r>
            <a:endParaRPr lang="ru-RU" sz="1800" dirty="0">
              <a:solidFill>
                <a:srgbClr val="0033CC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-32" y="370261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hangingPunct="0">
              <a:tabLst>
                <a:tab pos="-6673850" algn="l"/>
                <a:tab pos="-3781425" algn="l"/>
                <a:tab pos="-2609850" algn="l"/>
                <a:tab pos="809625" algn="l"/>
              </a:tabLst>
            </a:pPr>
            <a:r>
              <a:rPr lang="ru-RU" sz="1800" b="1" dirty="0" smtClean="0">
                <a:solidFill>
                  <a:srgbClr val="0033CC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Постановление Правительства РФ от 18.09.2020 № 1485 – Положение </a:t>
            </a:r>
            <a:endParaRPr lang="ru-RU" sz="1800" dirty="0">
              <a:solidFill>
                <a:srgbClr val="0033CC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2594" y="361117"/>
            <a:ext cx="90000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1800" dirty="0" smtClean="0">
                <a:latin typeface="Arial" pitchFamily="34" charset="0"/>
                <a:cs typeface="Arial" pitchFamily="34" charset="0"/>
              </a:rPr>
              <a:t>4. 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Работающее население  </a:t>
            </a:r>
            <a:r>
              <a:rPr lang="ru-RU" sz="1800" i="1" dirty="0" smtClean="0">
                <a:latin typeface="Arial" pitchFamily="34" charset="0"/>
                <a:cs typeface="Arial" pitchFamily="34" charset="0"/>
              </a:rPr>
              <a:t>(физические лица, вступившие в трудовые отношения с работодателем)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indent="457200" algn="just"/>
            <a:r>
              <a:rPr lang="ru-RU" sz="1800" dirty="0" smtClean="0">
                <a:latin typeface="Arial" pitchFamily="34" charset="0"/>
                <a:cs typeface="Arial" pitchFamily="34" charset="0"/>
              </a:rPr>
              <a:t>а) утратил силу с 1 сентября 2023 г. - Постановление Правительства России от 21 января 2023 г. N 51 </a:t>
            </a:r>
            <a:r>
              <a:rPr lang="ru-RU" sz="1800" i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(отменено курсовое обучение)</a:t>
            </a:r>
          </a:p>
          <a:p>
            <a:pPr indent="457200" algn="just"/>
            <a:r>
              <a:rPr lang="ru-RU" sz="1800" dirty="0" smtClean="0">
                <a:latin typeface="Arial" pitchFamily="34" charset="0"/>
                <a:cs typeface="Arial" pitchFamily="34" charset="0"/>
              </a:rPr>
              <a:t>а.1) прохождение вводного инструктажа по гражданской обороне по месту работы; </a:t>
            </a:r>
            <a:r>
              <a:rPr lang="ru-RU" sz="1800" i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(в течение первого месяца их работы)</a:t>
            </a:r>
          </a:p>
          <a:p>
            <a:pPr indent="457200" algn="just"/>
            <a:r>
              <a:rPr lang="ru-RU" sz="1800" dirty="0" smtClean="0">
                <a:latin typeface="Arial" pitchFamily="34" charset="0"/>
                <a:cs typeface="Arial" pitchFamily="34" charset="0"/>
              </a:rPr>
              <a:t>б) участие в учениях, тренировках и других плановых мероприятиях по гражданской обороне, в том числе посещение консультаций, лекций, демонстраций учебных фильмов;</a:t>
            </a:r>
          </a:p>
          <a:p>
            <a:pPr indent="457200" algn="just"/>
            <a:r>
              <a:rPr lang="ru-RU" sz="1800" dirty="0" smtClean="0">
                <a:latin typeface="Arial" pitchFamily="34" charset="0"/>
                <a:cs typeface="Arial" pitchFamily="34" charset="0"/>
              </a:rPr>
              <a:t>в) самостоятельное изучение способов защиты от опасностей, возникающих при военных конфликтах или вследствие этих конфликтов.</a:t>
            </a:r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1438" y="4040881"/>
            <a:ext cx="900115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1800" dirty="0" smtClean="0">
                <a:latin typeface="Arial" pitchFamily="34" charset="0"/>
                <a:cs typeface="Arial" pitchFamily="34" charset="0"/>
              </a:rPr>
              <a:t>4. Подготовка населения в области защиты от чрезвычайных ситуаций предусматривает:</a:t>
            </a:r>
          </a:p>
          <a:p>
            <a:pPr indent="457200" algn="just"/>
            <a:r>
              <a:rPr lang="ru-RU" sz="1800" dirty="0" smtClean="0">
                <a:latin typeface="Arial" pitchFamily="34" charset="0"/>
                <a:cs typeface="Arial" pitchFamily="34" charset="0"/>
              </a:rPr>
              <a:t>а) 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для физических лиц, состоящих в трудовых отношениях с работодателем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, - инструктаж по действиям в чрезвычайных ситуациях не реже одного раза в год и при приеме на работу в течение первого месяца работы, самостоятельное изучение порядка действий в чрезвычайных ситуациях, участие в учениях и тренировках;</a:t>
            </a:r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Прямая соединительная линия 12"/>
          <p:cNvCxnSpPr>
            <a:stCxn id="3" idx="2"/>
            <a:endCxn id="7" idx="0"/>
          </p:cNvCxnSpPr>
          <p:nvPr/>
        </p:nvCxnSpPr>
        <p:spPr>
          <a:xfrm rot="5400000">
            <a:off x="6542546" y="1814126"/>
            <a:ext cx="740096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>
            <a:stCxn id="2" idx="2"/>
            <a:endCxn id="5" idx="0"/>
          </p:cNvCxnSpPr>
          <p:nvPr/>
        </p:nvCxnSpPr>
        <p:spPr>
          <a:xfrm rot="5400000">
            <a:off x="1969358" y="1814126"/>
            <a:ext cx="740096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71406" y="36000"/>
            <a:ext cx="4536000" cy="140807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algn="ctr">
              <a:lnSpc>
                <a:spcPct val="95000"/>
              </a:lnSpc>
            </a:pP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Письмо МЧС России </a:t>
            </a:r>
          </a:p>
          <a:p>
            <a:pPr algn="ctr">
              <a:lnSpc>
                <a:spcPct val="95000"/>
              </a:lnSpc>
            </a:pP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от 27.02.2020 № 11-7-605</a:t>
            </a:r>
            <a:br>
              <a:rPr lang="ru-RU" sz="1800" b="1" dirty="0" smtClean="0">
                <a:latin typeface="Arial" pitchFamily="34" charset="0"/>
                <a:cs typeface="Arial" pitchFamily="34" charset="0"/>
              </a:rPr>
            </a:b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«О примерном порядке реализации вводного инструктажа по гражданской обороне»</a:t>
            </a:r>
            <a:endParaRPr lang="ru-RU" sz="1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752594" y="36000"/>
            <a:ext cx="4320000" cy="140807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algn="ctr">
              <a:lnSpc>
                <a:spcPct val="95000"/>
              </a:lnSpc>
            </a:pP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Письмо МЧС России </a:t>
            </a:r>
          </a:p>
          <a:p>
            <a:pPr algn="ctr">
              <a:lnSpc>
                <a:spcPct val="95000"/>
              </a:lnSpc>
            </a:pP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от 27.10.2020 № ИВ-11-85 </a:t>
            </a:r>
          </a:p>
          <a:p>
            <a:pPr algn="ctr">
              <a:lnSpc>
                <a:spcPct val="95000"/>
              </a:lnSpc>
            </a:pP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«О примерном порядке реализации инструктажа по действиям в чрезвычайных ситуациях»</a:t>
            </a:r>
            <a:endParaRPr lang="ru-RU" sz="1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438" y="1500174"/>
            <a:ext cx="4536000" cy="6186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algn="ctr">
              <a:lnSpc>
                <a:spcPct val="95000"/>
              </a:lnSpc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Примерная программа вводного инструктажа по ГО</a:t>
            </a:r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1406" y="2184174"/>
            <a:ext cx="4536000" cy="6186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95000"/>
              </a:lnSpc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Типовая форма журнала учета проведения вводного инструктажа по ГО </a:t>
            </a:r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752594" y="1500174"/>
            <a:ext cx="4320000" cy="6186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algn="ctr">
              <a:lnSpc>
                <a:spcPct val="95000"/>
              </a:lnSpc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Примерная программа инструктажа по ЧС</a:t>
            </a:r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52594" y="2184174"/>
            <a:ext cx="4320000" cy="6186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algn="ctr">
              <a:lnSpc>
                <a:spcPct val="95000"/>
              </a:lnSpc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Типовая форма журнала учета проведения инструктажа по ЧС</a:t>
            </a:r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1406" y="2857496"/>
            <a:ext cx="9000000" cy="298697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95000"/>
              </a:lnSpc>
            </a:pP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Письмо МЧС России от 05.02.2021 № М-11-184 «О направлении информации» </a:t>
            </a:r>
          </a:p>
          <a:p>
            <a:pPr indent="360000" algn="just">
              <a:lnSpc>
                <a:spcPct val="95000"/>
              </a:lnSpc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Рекомендуется совмещать вводный инструктаж по ГО с инструктажем по действиям в ЧС, проводимым при приеме на работу. Также допустимо проведение инструктажей по единой программе.</a:t>
            </a:r>
          </a:p>
          <a:p>
            <a:pPr indent="360000" algn="just">
              <a:lnSpc>
                <a:spcPct val="95000"/>
              </a:lnSpc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Вместе с тем, в случае ведения единого журнала учета, целесообразно сбор росписей инструктора и инструктируемых лиц оформлять по каждому виду инструктажа раздельно:</a:t>
            </a:r>
          </a:p>
          <a:p>
            <a:pPr indent="360000">
              <a:lnSpc>
                <a:spcPct val="95000"/>
              </a:lnSpc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- вводный инструктаж по ГО;</a:t>
            </a:r>
          </a:p>
          <a:p>
            <a:pPr indent="360000">
              <a:lnSpc>
                <a:spcPct val="95000"/>
              </a:lnSpc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- инструктаж по действиям в ЧС при приеме на работу, проводимый в течение первого месяца работы;</a:t>
            </a:r>
          </a:p>
          <a:p>
            <a:pPr indent="360000">
              <a:lnSpc>
                <a:spcPct val="95000"/>
              </a:lnSpc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- инструктаж по действиям в ЧС, проводимый не реже одного раза в год.</a:t>
            </a:r>
            <a:endParaRPr lang="ru-RU" sz="1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143108" y="5929330"/>
            <a:ext cx="6929454" cy="837676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indent="18097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Назначение ответственного лица</a:t>
            </a:r>
          </a:p>
          <a:p>
            <a:pPr indent="18097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Утверждение программы проведения </a:t>
            </a:r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инструктажа</a:t>
            </a:r>
            <a:endParaRPr lang="ru-RU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indent="18097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Утверждение формы журнала учета </a:t>
            </a:r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прохождения инструктажа </a:t>
            </a:r>
            <a:endParaRPr lang="ru-RU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0687" y="5929330"/>
            <a:ext cx="1735231" cy="828000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90000"/>
              </a:lnSpc>
              <a:defRPr/>
            </a:pPr>
            <a:r>
              <a:rPr 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Приказ руководителя</a:t>
            </a:r>
          </a:p>
        </p:txBody>
      </p:sp>
      <p:sp>
        <p:nvSpPr>
          <p:cNvPr id="18" name="Стрелка вправо 17"/>
          <p:cNvSpPr/>
          <p:nvPr/>
        </p:nvSpPr>
        <p:spPr>
          <a:xfrm>
            <a:off x="1785918" y="6143644"/>
            <a:ext cx="360000" cy="428629"/>
          </a:xfrm>
          <a:prstGeom prst="rightArrow">
            <a:avLst>
              <a:gd name="adj1" fmla="val 50000"/>
              <a:gd name="adj2" fmla="val 55686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90000"/>
              </a:lnSpc>
              <a:defRPr/>
            </a:pPr>
            <a:endParaRPr lang="ru-RU" sz="160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32" y="24806"/>
            <a:ext cx="9144000" cy="62617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5000"/>
              </a:lnSpc>
            </a:pPr>
            <a:r>
              <a:rPr lang="ru-RU" sz="18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ПП РФ от 10.07.1999 N 782 «О создании (назначении) в организациях структурных подразделений (работников), уполномоченных на решение задач в области гражданской обороны»</a:t>
            </a:r>
          </a:p>
          <a:p>
            <a:pPr algn="ctr">
              <a:lnSpc>
                <a:spcPct val="95000"/>
              </a:lnSpc>
            </a:pPr>
            <a:endParaRPr lang="ru-RU" sz="8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95000"/>
              </a:lnSpc>
            </a:pP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п. 2. Положения: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Структурные подразделения (работники) по ГО создаются (назначаются) в организациях независимо от их организационно-правовой формы с целью управления гражданской обороной в этих организациях.</a:t>
            </a:r>
          </a:p>
          <a:p>
            <a:pPr algn="ctr">
              <a:lnSpc>
                <a:spcPct val="95000"/>
              </a:lnSpc>
            </a:pPr>
            <a:endParaRPr lang="ru-RU" sz="18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95000"/>
              </a:lnSpc>
            </a:pPr>
            <a:endParaRPr lang="ru-RU" sz="18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95000"/>
              </a:lnSpc>
            </a:pPr>
            <a:r>
              <a:rPr lang="ru-RU" sz="18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Приказ МЧС России от 23.05.2017 N 230 «Об утверждении Положения об уполномоченных на решение задач в области гражданской обороны структурных подразделениях (работниках) организаций»</a:t>
            </a:r>
          </a:p>
          <a:p>
            <a:pPr algn="ctr">
              <a:lnSpc>
                <a:spcPct val="95000"/>
              </a:lnSpc>
            </a:pPr>
            <a:endParaRPr lang="ru-RU" sz="18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95000"/>
              </a:lnSpc>
            </a:pP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Положение определяет задачи и численность структурных подразделений (работников), уполномоченных на решение задач в области ГО, организаций, а также численность отдельных работников по ГО в составе их представительств и филиалов.</a:t>
            </a:r>
          </a:p>
          <a:p>
            <a:pPr algn="ctr">
              <a:lnSpc>
                <a:spcPct val="95000"/>
              </a:lnSpc>
            </a:pPr>
            <a:endParaRPr lang="ru-RU" sz="18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95000"/>
              </a:lnSpc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3. Основными задачами структурных подразделений (работников) по ГО организаций являются:</a:t>
            </a:r>
          </a:p>
          <a:p>
            <a:pPr algn="ctr">
              <a:lnSpc>
                <a:spcPct val="95000"/>
              </a:lnSpc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3.4. Организация подготовки работников организаций способам защиты от опасностей, возникающих при военных конфликтах или вследствие этих конфликтов, а также при чрезвычайных ситуациях природного и техногенного характера.</a:t>
            </a:r>
            <a:endParaRPr lang="ru-RU" sz="18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42844" y="71414"/>
            <a:ext cx="8858312" cy="666650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ru-RU" sz="1800" b="1" dirty="0" smtClean="0">
                <a:latin typeface="Arial" pitchFamily="34" charset="0"/>
                <a:cs typeface="Arial" pitchFamily="34" charset="0"/>
              </a:rPr>
              <a:t>Учебно-материальная база для подготовки работающего населения в области гражданской обороны и защиты от чрезвычайных ситуаций</a:t>
            </a:r>
          </a:p>
        </p:txBody>
      </p:sp>
      <p:sp>
        <p:nvSpPr>
          <p:cNvPr id="22534" name="Прямоугольник 2"/>
          <p:cNvSpPr>
            <a:spLocks noChangeArrowheads="1"/>
          </p:cNvSpPr>
          <p:nvPr/>
        </p:nvSpPr>
        <p:spPr bwMode="auto">
          <a:xfrm>
            <a:off x="71406" y="5000636"/>
            <a:ext cx="892975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defTabSz="179388" eaLnBrk="1" hangingPunct="1"/>
            <a:r>
              <a:rPr lang="ru-RU" altLang="ru-RU" sz="1800" b="1" dirty="0">
                <a:latin typeface="Arial" pitchFamily="34" charset="0"/>
                <a:cs typeface="Arial" pitchFamily="34" charset="0"/>
              </a:rPr>
              <a:t>     В </a:t>
            </a:r>
            <a:r>
              <a:rPr lang="ru-RU" altLang="ru-RU" sz="1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комплект средств </a:t>
            </a:r>
            <a:r>
              <a:rPr lang="ru-RU" altLang="ru-RU" sz="1800" b="1" dirty="0">
                <a:latin typeface="Arial" pitchFamily="34" charset="0"/>
                <a:cs typeface="Arial" pitchFamily="34" charset="0"/>
              </a:rPr>
              <a:t>для проведения занятий по ГО и защите от ЧС рекомендуется включить: плакаты, схемы и слайды по темам занятий, слайд-проектор, переносной экран, отдельные образцы СИЗ органов дыхания и кожи, тренажер для оказания первой помощи, а также, при возможности, различные видеовоспроизводящие устройства для показа фильмов и видеороликов.</a:t>
            </a:r>
          </a:p>
        </p:txBody>
      </p:sp>
      <p:sp>
        <p:nvSpPr>
          <p:cNvPr id="22535" name="Прямоугольник 3"/>
          <p:cNvSpPr>
            <a:spLocks noChangeArrowheads="1"/>
          </p:cNvSpPr>
          <p:nvPr/>
        </p:nvSpPr>
        <p:spPr bwMode="auto">
          <a:xfrm>
            <a:off x="147638" y="785794"/>
            <a:ext cx="864393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18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Письмо МЧС России от 27.02.2020 </a:t>
            </a:r>
            <a:r>
              <a:rPr lang="ru-RU" altLang="ru-RU" sz="18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№ </a:t>
            </a:r>
            <a:r>
              <a:rPr lang="ru-RU" altLang="ru-RU" sz="18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11-7-604 </a:t>
            </a:r>
            <a:r>
              <a:rPr lang="ru-RU" altLang="ru-RU" sz="18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«О </a:t>
            </a:r>
            <a:r>
              <a:rPr lang="ru-RU" altLang="ru-RU" sz="18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примерном порядке определения состава учебно-материальной базы»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563725" y="1643050"/>
            <a:ext cx="5435942" cy="928216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altLang="ru-RU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комплект средств для проведения занятий по ГО и защите от ЧС, один уголок ГОЧС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49184" y="1643050"/>
            <a:ext cx="2492501" cy="928216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ru-RU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Если численность работников до 200 человек</a:t>
            </a:r>
            <a:endParaRPr lang="ru-RU" sz="1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2749121" y="1707021"/>
            <a:ext cx="720725" cy="795338"/>
          </a:xfrm>
          <a:prstGeom prst="rightArrow">
            <a:avLst>
              <a:gd name="adj1" fmla="val 50000"/>
              <a:gd name="adj2" fmla="val 55686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180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563725" y="2787290"/>
            <a:ext cx="5435942" cy="928216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altLang="ru-RU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многопрофильный класс и по одному уголку ГОЧС в каждом адм. и производственном здании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49184" y="2841247"/>
            <a:ext cx="2492501" cy="874259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ru-RU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Если численность работников свыше 200 человек</a:t>
            </a:r>
            <a:endParaRPr lang="ru-RU" sz="1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трелка вправо 10"/>
          <p:cNvSpPr/>
          <p:nvPr/>
        </p:nvSpPr>
        <p:spPr>
          <a:xfrm>
            <a:off x="2757059" y="2851609"/>
            <a:ext cx="720725" cy="795337"/>
          </a:xfrm>
          <a:prstGeom prst="rightArrow">
            <a:avLst>
              <a:gd name="adj1" fmla="val 50000"/>
              <a:gd name="adj2" fmla="val 55686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180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565214" y="3947306"/>
            <a:ext cx="5435942" cy="928216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altLang="ru-RU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многопрофильный класс, учебную площадку или натурный участок местности и уголки ГОЧС.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50673" y="4001263"/>
            <a:ext cx="2492501" cy="874259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ru-RU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Для организаций, создающих НАСФ и (или) </a:t>
            </a:r>
            <a:r>
              <a:rPr lang="ru-RU" altLang="ru-RU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НФГО</a:t>
            </a:r>
            <a:endParaRPr lang="ru-RU" sz="1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Стрелка вправо 13"/>
          <p:cNvSpPr/>
          <p:nvPr/>
        </p:nvSpPr>
        <p:spPr>
          <a:xfrm>
            <a:off x="2758646" y="4012071"/>
            <a:ext cx="720725" cy="793750"/>
          </a:xfrm>
          <a:prstGeom prst="rightArrow">
            <a:avLst>
              <a:gd name="adj1" fmla="val 50000"/>
              <a:gd name="adj2" fmla="val 55686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180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2000240"/>
            <a:ext cx="8358246" cy="230832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Организация подготовки в области ГО защиты от ЧС </a:t>
            </a:r>
          </a:p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личного состава формирований и служб организации</a:t>
            </a:r>
          </a:p>
          <a:p>
            <a:pPr algn="ctr"/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b="1" i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(для организаций, создающих НФГО, НАСФ, СС)</a:t>
            </a:r>
            <a:endParaRPr lang="ru-RU" sz="2000" b="1" i="1" dirty="0">
              <a:solidFill>
                <a:srgbClr val="00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8" y="357166"/>
            <a:ext cx="900115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1800" dirty="0" smtClean="0">
                <a:latin typeface="Arial" pitchFamily="34" charset="0"/>
                <a:cs typeface="Arial" pitchFamily="34" charset="0"/>
              </a:rPr>
              <a:t>3. Руководители и личный состав формирований и служб:</a:t>
            </a:r>
          </a:p>
          <a:p>
            <a:pPr indent="457200" algn="just"/>
            <a:r>
              <a:rPr lang="ru-RU" sz="1800" dirty="0" smtClean="0">
                <a:latin typeface="Arial" pitchFamily="34" charset="0"/>
                <a:cs typeface="Arial" pitchFamily="34" charset="0"/>
              </a:rPr>
              <a:t>а) дополнительное проф. образование или курсовое обучение руководителей формирований и служб …</a:t>
            </a:r>
          </a:p>
          <a:p>
            <a:pPr indent="457200" algn="just"/>
            <a:r>
              <a:rPr lang="ru-RU" sz="1800" b="1" dirty="0" smtClean="0">
                <a:latin typeface="Arial" pitchFamily="34" charset="0"/>
                <a:cs typeface="Arial" pitchFamily="34" charset="0"/>
              </a:rPr>
              <a:t>б) курсовое обучение личного состава формирований и служб по месту работы;</a:t>
            </a:r>
          </a:p>
          <a:p>
            <a:pPr indent="457200" algn="just"/>
            <a:r>
              <a:rPr lang="ru-RU" sz="1800" dirty="0" smtClean="0">
                <a:latin typeface="Arial" pitchFamily="34" charset="0"/>
                <a:cs typeface="Arial" pitchFamily="34" charset="0"/>
              </a:rPr>
              <a:t>в) участие в учениях и тренировках по гражданской обороне.</a:t>
            </a:r>
          </a:p>
          <a:p>
            <a:pPr indent="457200" algn="just"/>
            <a:endParaRPr lang="ru-RU" sz="1800" i="1" dirty="0" smtClean="0">
              <a:latin typeface="Arial" pitchFamily="34" charset="0"/>
              <a:cs typeface="Arial" pitchFamily="34" charset="0"/>
            </a:endParaRPr>
          </a:p>
          <a:p>
            <a:pPr indent="457200" algn="just"/>
            <a:r>
              <a:rPr lang="ru-RU" sz="1800" i="1" dirty="0" smtClean="0">
                <a:latin typeface="Arial" pitchFamily="34" charset="0"/>
                <a:cs typeface="Arial" pitchFamily="34" charset="0"/>
              </a:rPr>
              <a:t>ПП 841 - п. 5 Положения: г) организации:</a:t>
            </a:r>
          </a:p>
          <a:p>
            <a:pPr indent="457200" algn="just"/>
            <a:r>
              <a:rPr lang="ru-RU" sz="1800" b="1" i="1" dirty="0" smtClean="0">
                <a:latin typeface="Arial" pitchFamily="34" charset="0"/>
                <a:cs typeface="Arial" pitchFamily="34" charset="0"/>
              </a:rPr>
              <a:t>разрабатывают </a:t>
            </a:r>
            <a:r>
              <a:rPr lang="ru-RU" sz="1800" i="1" dirty="0" smtClean="0">
                <a:latin typeface="Arial" pitchFamily="34" charset="0"/>
                <a:cs typeface="Arial" pitchFamily="34" charset="0"/>
              </a:rPr>
              <a:t>с учетом особенностей деятельности организаций и </a:t>
            </a:r>
            <a:r>
              <a:rPr lang="ru-RU" sz="1800" b="1" i="1" dirty="0" smtClean="0">
                <a:latin typeface="Arial" pitchFamily="34" charset="0"/>
                <a:cs typeface="Arial" pitchFamily="34" charset="0"/>
              </a:rPr>
              <a:t>на основе примерных программ, утвержденных МЧС России, программы курсового обучения личного состава формирований и служб </a:t>
            </a:r>
            <a:r>
              <a:rPr lang="ru-RU" sz="1800" i="1" dirty="0" smtClean="0">
                <a:latin typeface="Arial" pitchFamily="34" charset="0"/>
                <a:cs typeface="Arial" pitchFamily="34" charset="0"/>
              </a:rPr>
              <a:t>организаций в области гражданской обороны;</a:t>
            </a:r>
          </a:p>
          <a:p>
            <a:pPr indent="457200" algn="just"/>
            <a:r>
              <a:rPr lang="ru-RU" sz="1800" i="1" dirty="0" smtClean="0">
                <a:latin typeface="Arial" pitchFamily="34" charset="0"/>
                <a:cs typeface="Arial" pitchFamily="34" charset="0"/>
              </a:rPr>
              <a:t>осуществляют курсовое обучение в области гражданской обороны личного состава формирований и служб, создаваемых в организации;</a:t>
            </a:r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tabLst>
                <a:tab pos="-6673850" algn="l"/>
                <a:tab pos="-3781425" algn="l"/>
                <a:tab pos="-2609850" algn="l"/>
                <a:tab pos="809625" algn="l"/>
              </a:tabLst>
            </a:pPr>
            <a:r>
              <a:rPr lang="ru-RU" sz="1800" b="1" dirty="0" smtClean="0">
                <a:solidFill>
                  <a:srgbClr val="0033CC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Постановление Правительства РФ от 02.11.2000 № 841 – Формы подготовки </a:t>
            </a:r>
            <a:endParaRPr lang="ru-RU" sz="1800" dirty="0">
              <a:solidFill>
                <a:srgbClr val="0033CC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4429132"/>
            <a:ext cx="4320000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1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Примерная программа курсового обучения личного состава</a:t>
            </a:r>
            <a:br>
              <a:rPr lang="ru-RU" altLang="ru-RU" sz="1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</a:br>
            <a:r>
              <a:rPr lang="ru-RU" altLang="ru-RU" sz="1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НФГО в области ГО </a:t>
            </a:r>
          </a:p>
          <a:p>
            <a:pPr algn="ctr" eaLnBrk="1" hangingPunct="1"/>
            <a:r>
              <a:rPr lang="ru-RU" altLang="ru-RU" sz="1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от 20.11.2020 г. № 2-4-71-26-11</a:t>
            </a:r>
            <a:endParaRPr lang="ru-RU" altLang="ru-RU" sz="1800" b="1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1"/>
          <p:cNvSpPr>
            <a:spLocks noChangeArrowheads="1"/>
          </p:cNvSpPr>
          <p:nvPr/>
        </p:nvSpPr>
        <p:spPr bwMode="auto">
          <a:xfrm>
            <a:off x="4643438" y="4429132"/>
            <a:ext cx="4320000" cy="1200329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ru-RU" altLang="ru-RU" sz="1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Примерная программа курсового обучения личного состава</a:t>
            </a:r>
            <a:br>
              <a:rPr lang="ru-RU" altLang="ru-RU" sz="1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</a:br>
            <a:r>
              <a:rPr lang="ru-RU" altLang="ru-RU" sz="1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НАСФ в области ГО </a:t>
            </a:r>
            <a:endParaRPr lang="ru-RU" altLang="ru-RU" sz="1800" b="1" dirty="0" smtClean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pPr algn="ctr" eaLnBrk="1" hangingPunct="1"/>
            <a:r>
              <a:rPr lang="ru-RU" altLang="ru-RU" sz="1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от </a:t>
            </a:r>
            <a:r>
              <a:rPr lang="ru-RU" altLang="ru-RU" sz="1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20.11.2020 г. № 2-4-71-28-11</a:t>
            </a:r>
          </a:p>
        </p:txBody>
      </p:sp>
      <p:sp>
        <p:nvSpPr>
          <p:cNvPr id="6" name="Прямоугольник 1"/>
          <p:cNvSpPr>
            <a:spLocks noChangeArrowheads="1"/>
          </p:cNvSpPr>
          <p:nvPr/>
        </p:nvSpPr>
        <p:spPr bwMode="auto">
          <a:xfrm>
            <a:off x="285720" y="5715016"/>
            <a:ext cx="8604000" cy="646331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1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Примерная программа курсового обучения личного состава</a:t>
            </a:r>
            <a:br>
              <a:rPr lang="ru-RU" altLang="ru-RU" sz="1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</a:br>
            <a:r>
              <a:rPr lang="ru-RU" altLang="ru-RU" sz="1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спасательных служб в области ГО от 20.11.2020 г. № 2-4-71-25-11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1406" y="108000"/>
            <a:ext cx="288000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800" dirty="0" smtClean="0">
                <a:latin typeface="Arial" pitchFamily="34" charset="0"/>
                <a:cs typeface="Arial" pitchFamily="34" charset="0"/>
              </a:rPr>
              <a:t>Курсовое обучение личного состава НФГО</a:t>
            </a:r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132000" y="108000"/>
            <a:ext cx="288000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800" dirty="0" smtClean="0">
                <a:latin typeface="Arial" pitchFamily="34" charset="0"/>
                <a:cs typeface="Arial" pitchFamily="34" charset="0"/>
              </a:rPr>
              <a:t>Курсовое обучение личного состава НАСФ </a:t>
            </a:r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92000" y="108000"/>
            <a:ext cx="2880000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sz="1800" dirty="0" smtClean="0">
                <a:latin typeface="Arial" pitchFamily="34" charset="0"/>
                <a:cs typeface="Arial" pitchFamily="34" charset="0"/>
              </a:rPr>
              <a:t>Курсовое обучение личного состава СС</a:t>
            </a:r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1406" y="934034"/>
            <a:ext cx="9000000" cy="92333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800" dirty="0" smtClean="0">
                <a:latin typeface="Arial" pitchFamily="34" charset="0"/>
                <a:cs typeface="Arial" pitchFamily="34" charset="0"/>
              </a:rPr>
              <a:t>Занятия рекомендуется проводить 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в течение года ежемесячно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, исключая месяцы массовых отпусков работников организаций, форма курсового обучения – очная  в рамках рабочего времени, 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в объеме не менее</a:t>
            </a:r>
            <a:endParaRPr lang="ru-RU" sz="1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1438" y="2500306"/>
            <a:ext cx="900000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800" b="1" dirty="0" smtClean="0">
                <a:latin typeface="Arial" pitchFamily="34" charset="0"/>
                <a:cs typeface="Arial" pitchFamily="34" charset="0"/>
              </a:rPr>
              <a:t>Модуль базовой подготовки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– темы отрабатываются всеми видами формирований и служб</a:t>
            </a:r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1406" y="3842097"/>
            <a:ext cx="900000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Модуль специальной подготовки </a:t>
            </a:r>
            <a:r>
              <a:rPr lang="ru-RU" sz="1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– темы отрабатываются с учетом предназначения формирований и служб</a:t>
            </a:r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1406" y="1944000"/>
            <a:ext cx="2880000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800" dirty="0" smtClean="0">
                <a:latin typeface="Arial" pitchFamily="34" charset="0"/>
                <a:cs typeface="Arial" pitchFamily="34" charset="0"/>
              </a:rPr>
              <a:t>15 часов в год</a:t>
            </a:r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132000" y="1944000"/>
            <a:ext cx="288000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800" dirty="0" smtClean="0">
                <a:latin typeface="Arial" pitchFamily="34" charset="0"/>
                <a:cs typeface="Arial" pitchFamily="34" charset="0"/>
              </a:rPr>
              <a:t>20 часов в год</a:t>
            </a:r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192594" y="1944000"/>
            <a:ext cx="2880000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800" dirty="0" smtClean="0">
                <a:latin typeface="Arial" pitchFamily="34" charset="0"/>
                <a:cs typeface="Arial" pitchFamily="34" charset="0"/>
              </a:rPr>
              <a:t>30 часов в год</a:t>
            </a:r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132000" y="3240000"/>
            <a:ext cx="288000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800" dirty="0" smtClean="0">
                <a:latin typeface="Arial" pitchFamily="34" charset="0"/>
                <a:cs typeface="Arial" pitchFamily="34" charset="0"/>
              </a:rPr>
              <a:t>не менее 14 часов</a:t>
            </a:r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132000" y="4559866"/>
            <a:ext cx="288000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800" dirty="0" smtClean="0">
                <a:latin typeface="Arial" pitchFamily="34" charset="0"/>
                <a:cs typeface="Arial" pitchFamily="34" charset="0"/>
              </a:rPr>
              <a:t>не менее 6 часов</a:t>
            </a:r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1406" y="4559866"/>
            <a:ext cx="2880000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800" dirty="0" smtClean="0">
                <a:latin typeface="Arial" pitchFamily="34" charset="0"/>
                <a:cs typeface="Arial" pitchFamily="34" charset="0"/>
              </a:rPr>
              <a:t>не менее 6 часов</a:t>
            </a:r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192594" y="4559866"/>
            <a:ext cx="2880000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800" dirty="0" smtClean="0">
                <a:latin typeface="Arial" pitchFamily="34" charset="0"/>
                <a:cs typeface="Arial" pitchFamily="34" charset="0"/>
              </a:rPr>
              <a:t>не менее 12 часов</a:t>
            </a:r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192594" y="3240000"/>
            <a:ext cx="2880000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800" dirty="0" smtClean="0">
                <a:latin typeface="Arial" pitchFamily="34" charset="0"/>
                <a:cs typeface="Arial" pitchFamily="34" charset="0"/>
              </a:rPr>
              <a:t>не менее 18 часов</a:t>
            </a:r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1406" y="3240000"/>
            <a:ext cx="2880000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800" dirty="0" smtClean="0">
                <a:latin typeface="Arial" pitchFamily="34" charset="0"/>
                <a:cs typeface="Arial" pitchFamily="34" charset="0"/>
              </a:rPr>
              <a:t>не менее 9 часов</a:t>
            </a:r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1406" y="5086191"/>
            <a:ext cx="9000000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800" dirty="0" smtClean="0">
                <a:latin typeface="Arial" pitchFamily="34" charset="0"/>
                <a:cs typeface="Arial" pitchFamily="34" charset="0"/>
              </a:rPr>
              <a:t>Учет проведения занятий, в соответствии с тематическим планом и 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расписанием занятий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, и присутствия на них обучающихся осуществляют руководители занятия в 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журналах, которые ведутся на каждую учебную группу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ctr"/>
            <a:r>
              <a:rPr lang="ru-RU" sz="1800" dirty="0" smtClean="0">
                <a:latin typeface="Arial" pitchFamily="34" charset="0"/>
                <a:cs typeface="Arial" pitchFamily="34" charset="0"/>
              </a:rPr>
              <a:t>Журналы хранятся в течение года после завершения обучения.</a:t>
            </a:r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2214554"/>
            <a:ext cx="8358246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Учения и тренировки по ГО и защите от ЧС</a:t>
            </a:r>
          </a:p>
          <a:p>
            <a:pPr algn="ctr"/>
            <a:endParaRPr lang="ru-RU" b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1" name="TextBox 26"/>
          <p:cNvSpPr txBox="1">
            <a:spLocks noChangeArrowheads="1"/>
          </p:cNvSpPr>
          <p:nvPr/>
        </p:nvSpPr>
        <p:spPr bwMode="auto">
          <a:xfrm>
            <a:off x="72594" y="-23"/>
            <a:ext cx="9000000" cy="97872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lnSpc>
                <a:spcPct val="90000"/>
              </a:lnSpc>
              <a:spcBef>
                <a:spcPts val="0"/>
              </a:spcBef>
            </a:pPr>
            <a:r>
              <a:rPr lang="ru-RU" altLang="ru-RU" sz="16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Приказ МЧС России от 29.07.2020 № 565 «</a:t>
            </a:r>
            <a:r>
              <a:rPr lang="ru-RU" sz="1600" b="1" dirty="0" smtClean="0">
                <a:solidFill>
                  <a:srgbClr val="0033CC"/>
                </a:solidFill>
                <a:latin typeface="Arial" charset="0"/>
              </a:rPr>
              <a:t>Об утверждении Инструкции по подготовке и проведению учений и тренировок по ГО, защите населения от ЧС природного и техногенного характера, обеспечению пожарной безопасности и безопасности людей на водных объектах»</a:t>
            </a:r>
            <a:endParaRPr lang="ru-RU" altLang="ru-RU" sz="1600" b="1" dirty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 Box 21"/>
          <p:cNvSpPr txBox="1">
            <a:spLocks noChangeArrowheads="1"/>
          </p:cNvSpPr>
          <p:nvPr/>
        </p:nvSpPr>
        <p:spPr bwMode="auto">
          <a:xfrm>
            <a:off x="5486638" y="1285860"/>
            <a:ext cx="1800000" cy="23083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>
              <a:lnSpc>
                <a:spcPct val="90000"/>
              </a:lnSpc>
              <a:spcBef>
                <a:spcPts val="0"/>
              </a:spcBef>
              <a:defRPr/>
            </a:pPr>
            <a:r>
              <a:rPr lang="ru-RU" sz="1600" b="1" dirty="0">
                <a:latin typeface="Arial" pitchFamily="34" charset="0"/>
                <a:cs typeface="Arial" pitchFamily="34" charset="0"/>
              </a:rPr>
              <a:t>В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организациях  </a:t>
            </a:r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периодичность </a:t>
            </a:r>
            <a:r>
              <a:rPr lang="ru-RU" sz="1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lang="ru-RU" sz="16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продолжи-тельность</a:t>
            </a:r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устанавливает-ся</a:t>
            </a:r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руководителем организации</a:t>
            </a:r>
          </a:p>
          <a:p>
            <a:pPr algn="just" eaLnBrk="1" hangingPunct="1">
              <a:lnSpc>
                <a:spcPct val="90000"/>
              </a:lnSpc>
              <a:spcBef>
                <a:spcPts val="0"/>
              </a:spcBef>
              <a:defRPr/>
            </a:pPr>
            <a:endParaRPr lang="ru-RU" sz="16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just" eaLnBrk="1" hangingPunct="1">
              <a:lnSpc>
                <a:spcPct val="90000"/>
              </a:lnSpc>
              <a:spcBef>
                <a:spcPts val="0"/>
              </a:spcBef>
              <a:defRPr/>
            </a:pPr>
            <a:endParaRPr lang="ru-RU" sz="1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3700699" y="1285860"/>
            <a:ext cx="1800000" cy="230832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175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>
              <a:lnSpc>
                <a:spcPct val="90000"/>
              </a:lnSpc>
              <a:spcBef>
                <a:spcPts val="0"/>
              </a:spcBef>
              <a:defRPr/>
            </a:pPr>
            <a:r>
              <a:rPr lang="ru-RU" sz="1600" b="1" dirty="0">
                <a:latin typeface="Arial" pitchFamily="34" charset="0"/>
                <a:cs typeface="Arial" pitchFamily="34" charset="0"/>
              </a:rPr>
              <a:t>Для </a:t>
            </a:r>
            <a:r>
              <a:rPr lang="ru-RU" sz="1600" b="1" dirty="0" err="1">
                <a:latin typeface="Arial" pitchFamily="34" charset="0"/>
                <a:cs typeface="Arial" pitchFamily="34" charset="0"/>
              </a:rPr>
              <a:t>формиро-ваний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 и служб</a:t>
            </a:r>
          </a:p>
          <a:p>
            <a:pPr algn="just" eaLnBrk="1" hangingPunct="1">
              <a:lnSpc>
                <a:spcPct val="90000"/>
              </a:lnSpc>
              <a:spcBef>
                <a:spcPts val="0"/>
              </a:spcBef>
              <a:defRPr/>
            </a:pPr>
            <a:r>
              <a:rPr lang="ru-RU" sz="1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 раз в 3 года</a:t>
            </a:r>
          </a:p>
          <a:p>
            <a:pPr algn="just" eaLnBrk="1" hangingPunct="1">
              <a:lnSpc>
                <a:spcPct val="90000"/>
              </a:lnSpc>
              <a:spcBef>
                <a:spcPts val="0"/>
              </a:spcBef>
              <a:defRPr/>
            </a:pPr>
            <a:r>
              <a:rPr lang="ru-RU" sz="1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до 8 </a:t>
            </a:r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часов,</a:t>
            </a:r>
          </a:p>
          <a:p>
            <a:pPr algn="just" eaLnBrk="1" hangingPunct="1">
              <a:lnSpc>
                <a:spcPct val="90000"/>
              </a:lnSpc>
              <a:spcBef>
                <a:spcPts val="0"/>
              </a:spcBef>
              <a:defRPr/>
            </a:pPr>
            <a:endParaRPr lang="ru-RU" sz="1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just" eaLnBrk="1" hangingPunct="1">
              <a:lnSpc>
                <a:spcPct val="90000"/>
              </a:lnSpc>
              <a:spcBef>
                <a:spcPts val="0"/>
              </a:spcBef>
              <a:defRPr/>
            </a:pPr>
            <a:r>
              <a:rPr lang="ru-RU" sz="1600" b="1" dirty="0">
                <a:latin typeface="Arial" pitchFamily="34" charset="0"/>
                <a:cs typeface="Arial" pitchFamily="34" charset="0"/>
              </a:rPr>
              <a:t>С участием сил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постоянной 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готовности</a:t>
            </a:r>
          </a:p>
          <a:p>
            <a:pPr algn="just" eaLnBrk="1" hangingPunct="1">
              <a:lnSpc>
                <a:spcPct val="90000"/>
              </a:lnSpc>
              <a:spcBef>
                <a:spcPts val="0"/>
              </a:spcBef>
              <a:defRPr/>
            </a:pPr>
            <a:r>
              <a:rPr lang="ru-RU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 раз в год </a:t>
            </a:r>
          </a:p>
          <a:p>
            <a:pPr algn="just" eaLnBrk="1" hangingPunct="1">
              <a:lnSpc>
                <a:spcPct val="90000"/>
              </a:lnSpc>
              <a:spcBef>
                <a:spcPts val="0"/>
              </a:spcBef>
              <a:defRPr/>
            </a:pPr>
            <a:r>
              <a:rPr lang="ru-RU" sz="1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до 8 часов</a:t>
            </a: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114744" y="928670"/>
            <a:ext cx="1800000" cy="3139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lnSpc>
                <a:spcPct val="90000"/>
              </a:lnSpc>
              <a:spcBef>
                <a:spcPts val="0"/>
              </a:spcBef>
              <a:defRPr/>
            </a:pPr>
            <a:r>
              <a:rPr lang="ru-RU" sz="1600" b="1" dirty="0">
                <a:latin typeface="Arial" pitchFamily="34" charset="0"/>
                <a:cs typeface="Arial" pitchFamily="34" charset="0"/>
              </a:rPr>
              <a:t>КШУ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5486638" y="928670"/>
            <a:ext cx="1800000" cy="3139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lnSpc>
                <a:spcPct val="90000"/>
              </a:lnSpc>
              <a:spcBef>
                <a:spcPts val="0"/>
              </a:spcBef>
              <a:defRPr/>
            </a:pPr>
            <a:r>
              <a:rPr lang="ru-RU" sz="1600" b="1" dirty="0">
                <a:latin typeface="Arial" pitchFamily="34" charset="0"/>
                <a:cs typeface="Arial" pitchFamily="34" charset="0"/>
              </a:rPr>
              <a:t>ОТ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1914763" y="930258"/>
            <a:ext cx="1800000" cy="3139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175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lnSpc>
                <a:spcPct val="90000"/>
              </a:lnSpc>
              <a:spcBef>
                <a:spcPts val="0"/>
              </a:spcBef>
              <a:defRPr/>
            </a:pPr>
            <a:r>
              <a:rPr lang="ru-RU" sz="1600" b="1" dirty="0">
                <a:latin typeface="Arial" pitchFamily="34" charset="0"/>
                <a:cs typeface="Arial" pitchFamily="34" charset="0"/>
              </a:rPr>
              <a:t>ШТ</a:t>
            </a: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3700699" y="928670"/>
            <a:ext cx="1800000" cy="3139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175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lnSpc>
                <a:spcPct val="90000"/>
              </a:lnSpc>
              <a:spcBef>
                <a:spcPts val="0"/>
              </a:spcBef>
              <a:defRPr/>
            </a:pPr>
            <a:r>
              <a:rPr lang="ru-RU" sz="1600" b="1" dirty="0">
                <a:latin typeface="Arial" pitchFamily="34" charset="0"/>
                <a:cs typeface="Arial" pitchFamily="34" charset="0"/>
              </a:rPr>
              <a:t>ТСУ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114744" y="1285861"/>
            <a:ext cx="1800000" cy="230832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>
              <a:lnSpc>
                <a:spcPct val="90000"/>
              </a:lnSpc>
              <a:spcBef>
                <a:spcPts val="0"/>
              </a:spcBef>
              <a:defRPr/>
            </a:pPr>
            <a:r>
              <a:rPr lang="ru-RU" sz="1600" b="1" dirty="0">
                <a:latin typeface="Arial" pitchFamily="34" charset="0"/>
                <a:cs typeface="Arial" pitchFamily="34" charset="0"/>
              </a:rPr>
              <a:t>В ФОИВ, </a:t>
            </a:r>
            <a:r>
              <a:rPr lang="ru-RU" sz="1600" b="1" dirty="0" err="1">
                <a:latin typeface="Arial" pitchFamily="34" charset="0"/>
                <a:cs typeface="Arial" pitchFamily="34" charset="0"/>
              </a:rPr>
              <a:t>Гос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. корпорациях,  ОИВ </a:t>
            </a:r>
            <a:r>
              <a:rPr lang="ru-RU" sz="1600" b="1" dirty="0" err="1">
                <a:latin typeface="Arial" pitchFamily="34" charset="0"/>
                <a:cs typeface="Arial" pitchFamily="34" charset="0"/>
              </a:rPr>
              <a:t>субъек-тов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 РФ </a:t>
            </a:r>
            <a:r>
              <a:rPr lang="ru-RU" sz="1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 раз в 2 года </a:t>
            </a:r>
            <a:r>
              <a:rPr lang="ru-RU" sz="16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продол-жительностью</a:t>
            </a:r>
            <a:r>
              <a:rPr lang="ru-RU" sz="1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just" eaLnBrk="1" hangingPunct="1">
              <a:lnSpc>
                <a:spcPct val="90000"/>
              </a:lnSpc>
              <a:spcBef>
                <a:spcPts val="0"/>
              </a:spcBef>
              <a:defRPr/>
            </a:pPr>
            <a:r>
              <a:rPr lang="ru-RU" sz="1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до трёх </a:t>
            </a:r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суток,</a:t>
            </a:r>
            <a:endParaRPr lang="ru-RU" sz="1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just" eaLnBrk="1" hangingPunct="1">
              <a:lnSpc>
                <a:spcPct val="90000"/>
              </a:lnSpc>
              <a:spcBef>
                <a:spcPts val="0"/>
              </a:spcBef>
              <a:defRPr/>
            </a:pPr>
            <a:r>
              <a:rPr lang="ru-RU" sz="1600" b="1" dirty="0">
                <a:latin typeface="Arial" pitchFamily="34" charset="0"/>
                <a:cs typeface="Arial" pitchFamily="34" charset="0"/>
              </a:rPr>
              <a:t>В ОМСУ</a:t>
            </a:r>
          </a:p>
          <a:p>
            <a:pPr algn="just" eaLnBrk="1" hangingPunct="1">
              <a:lnSpc>
                <a:spcPct val="90000"/>
              </a:lnSpc>
              <a:spcBef>
                <a:spcPts val="0"/>
              </a:spcBef>
              <a:defRPr/>
            </a:pPr>
            <a:r>
              <a:rPr lang="ru-RU" sz="1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 раз в 3 года</a:t>
            </a:r>
          </a:p>
          <a:p>
            <a:pPr algn="just" eaLnBrk="1" hangingPunct="1">
              <a:lnSpc>
                <a:spcPct val="90000"/>
              </a:lnSpc>
              <a:spcBef>
                <a:spcPts val="0"/>
              </a:spcBef>
              <a:defRPr/>
            </a:pPr>
            <a:r>
              <a:rPr lang="ru-RU" sz="1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до одних суток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1914763" y="1285860"/>
            <a:ext cx="1800000" cy="230832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175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  <a:spcBef>
                <a:spcPts val="0"/>
              </a:spcBef>
              <a:defRPr/>
            </a:pPr>
            <a:r>
              <a:rPr lang="ru-RU" sz="1600" b="1" dirty="0">
                <a:latin typeface="Arial" pitchFamily="34" charset="0"/>
                <a:cs typeface="Arial" pitchFamily="34" charset="0"/>
              </a:rPr>
              <a:t>В ФОИВ, </a:t>
            </a:r>
            <a:r>
              <a:rPr lang="ru-RU" sz="1600" b="1" dirty="0" err="1">
                <a:latin typeface="Arial" pitchFamily="34" charset="0"/>
                <a:cs typeface="Arial" pitchFamily="34" charset="0"/>
              </a:rPr>
              <a:t>Гос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. корпорациях,  ОИВ </a:t>
            </a:r>
            <a:r>
              <a:rPr lang="ru-RU" sz="1600" b="1" dirty="0" err="1">
                <a:latin typeface="Arial" pitchFamily="34" charset="0"/>
                <a:cs typeface="Arial" pitchFamily="34" charset="0"/>
              </a:rPr>
              <a:t>субъек-тов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 РФ и ОМСУ</a:t>
            </a:r>
          </a:p>
          <a:p>
            <a:pPr eaLnBrk="1" hangingPunct="1">
              <a:lnSpc>
                <a:spcPct val="90000"/>
              </a:lnSpc>
              <a:spcBef>
                <a:spcPts val="0"/>
              </a:spcBef>
              <a:defRPr/>
            </a:pPr>
            <a:endParaRPr lang="ru-RU" sz="1600" b="1" dirty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ts val="0"/>
              </a:spcBef>
              <a:defRPr/>
            </a:pPr>
            <a:r>
              <a:rPr lang="ru-RU" sz="1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Не реже 1 раза в год </a:t>
            </a:r>
            <a:r>
              <a:rPr lang="ru-RU" sz="16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продол-жительностью</a:t>
            </a:r>
            <a:r>
              <a:rPr lang="ru-RU" sz="1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до 1-х </a:t>
            </a:r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суток</a:t>
            </a:r>
            <a:endParaRPr lang="ru-RU" sz="1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just" eaLnBrk="1" hangingPunct="1">
              <a:lnSpc>
                <a:spcPct val="90000"/>
              </a:lnSpc>
              <a:spcBef>
                <a:spcPts val="0"/>
              </a:spcBef>
              <a:defRPr/>
            </a:pPr>
            <a:endParaRPr lang="ru-RU" sz="1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1406" y="4300373"/>
            <a:ext cx="9000000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 eaLnBrk="1" hangingPunct="1">
              <a:lnSpc>
                <a:spcPct val="90000"/>
              </a:lnSpc>
              <a:spcBef>
                <a:spcPts val="0"/>
              </a:spcBef>
              <a:defRPr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На 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объекте защиты с массовым пребыванием людей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руководитель 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организации обеспечивает проведение </a:t>
            </a:r>
            <a:r>
              <a:rPr lang="ru-RU" sz="1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не реже 1 раза в полугодие 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практических </a:t>
            </a:r>
            <a:r>
              <a:rPr lang="ru-RU" sz="1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тренировок по эвакуации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лиц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, осуществляющих свою  деятельность на объекте защиты с массовым пребыванием людей, а также посетителей, покупателей, других лиц, находящихся в здании. 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204" name="Прямоугольник 26"/>
          <p:cNvSpPr>
            <a:spLocks noChangeArrowheads="1"/>
          </p:cNvSpPr>
          <p:nvPr/>
        </p:nvSpPr>
        <p:spPr bwMode="auto">
          <a:xfrm>
            <a:off x="71406" y="3750725"/>
            <a:ext cx="9000000" cy="535531"/>
          </a:xfrm>
          <a:prstGeom prst="rect">
            <a:avLst/>
          </a:prstGeom>
          <a:solidFill>
            <a:schemeClr val="bg1"/>
          </a:solidFill>
          <a:ln w="3175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</a:pPr>
            <a:r>
              <a:rPr lang="ru-RU" altLang="ru-RU" sz="16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ПП </a:t>
            </a:r>
            <a:r>
              <a:rPr lang="ru-RU" altLang="ru-RU" sz="16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РФ от </a:t>
            </a:r>
            <a:r>
              <a:rPr lang="ru-RU" altLang="ru-RU" sz="16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16.09.2020 № 1479 «Об утверждении Правил противопожарного режима в Российской Федерации»</a:t>
            </a:r>
            <a:endParaRPr lang="ru-RU" altLang="ru-RU" sz="1600" dirty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7272594" y="928670"/>
            <a:ext cx="1800000" cy="3139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175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lnSpc>
                <a:spcPct val="90000"/>
              </a:lnSpc>
              <a:spcBef>
                <a:spcPts val="0"/>
              </a:spcBef>
              <a:defRPr/>
            </a:pPr>
            <a:r>
              <a:rPr lang="ru-RU" sz="1600" b="1" dirty="0">
                <a:latin typeface="Arial" pitchFamily="34" charset="0"/>
                <a:cs typeface="Arial" pitchFamily="34" charset="0"/>
              </a:rPr>
              <a:t>СУТ</a:t>
            </a:r>
          </a:p>
        </p:txBody>
      </p:sp>
      <p:sp>
        <p:nvSpPr>
          <p:cNvPr id="17" name="Text Box 21"/>
          <p:cNvSpPr txBox="1">
            <a:spLocks noChangeArrowheads="1"/>
          </p:cNvSpPr>
          <p:nvPr/>
        </p:nvSpPr>
        <p:spPr bwMode="auto">
          <a:xfrm>
            <a:off x="7272594" y="1285861"/>
            <a:ext cx="1800000" cy="230832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175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>
              <a:lnSpc>
                <a:spcPct val="90000"/>
              </a:lnSpc>
              <a:spcBef>
                <a:spcPts val="0"/>
              </a:spcBef>
              <a:defRPr/>
            </a:pPr>
            <a:r>
              <a:rPr lang="ru-RU" sz="1600" b="1" dirty="0">
                <a:latin typeface="Arial" pitchFamily="34" charset="0"/>
                <a:cs typeface="Arial" pitchFamily="34" charset="0"/>
              </a:rPr>
              <a:t>На </a:t>
            </a:r>
            <a:r>
              <a:rPr lang="ru-RU" sz="1600" b="1" dirty="0" err="1" smtClean="0">
                <a:latin typeface="Arial" pitchFamily="34" charset="0"/>
                <a:cs typeface="Arial" pitchFamily="34" charset="0"/>
              </a:rPr>
              <a:t>пожароопас-ных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объектах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, в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организациях 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и </a:t>
            </a:r>
            <a:r>
              <a:rPr lang="ru-RU" sz="1600" b="1" dirty="0" err="1" smtClean="0">
                <a:latin typeface="Arial" pitchFamily="34" charset="0"/>
                <a:cs typeface="Arial" pitchFamily="34" charset="0"/>
              </a:rPr>
              <a:t>образова-тельных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организациях </a:t>
            </a:r>
            <a:r>
              <a:rPr lang="ru-RU" sz="1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ежегодно </a:t>
            </a:r>
            <a:r>
              <a:rPr lang="ru-RU" sz="16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продолжитель-ностью</a:t>
            </a:r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до 8 часов</a:t>
            </a:r>
            <a:endParaRPr lang="ru-RU" sz="1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207" name="Прямоугольник 26"/>
          <p:cNvSpPr>
            <a:spLocks noChangeArrowheads="1"/>
          </p:cNvSpPr>
          <p:nvPr/>
        </p:nvSpPr>
        <p:spPr bwMode="auto">
          <a:xfrm>
            <a:off x="71406" y="5536675"/>
            <a:ext cx="9000000" cy="535531"/>
          </a:xfrm>
          <a:prstGeom prst="rect">
            <a:avLst/>
          </a:prstGeom>
          <a:solidFill>
            <a:schemeClr val="bg1"/>
          </a:solidFill>
          <a:ln w="3175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</a:pPr>
            <a:r>
              <a:rPr lang="ru-RU" altLang="ru-RU" sz="16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ПП </a:t>
            </a:r>
            <a:r>
              <a:rPr lang="ru-RU" altLang="ru-RU" sz="16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РФ от 31.12.2020 </a:t>
            </a:r>
            <a:r>
              <a:rPr lang="ru-RU" altLang="ru-RU" sz="16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№ 2451 «Об утверждении Правил организации мероприятий по предупреждению и ликвидации разливов нефти и нефтепродуктов…»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71406" y="6072206"/>
            <a:ext cx="9000000" cy="757130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 eaLnBrk="1" hangingPunct="1">
              <a:lnSpc>
                <a:spcPct val="90000"/>
              </a:lnSpc>
              <a:spcBef>
                <a:spcPts val="0"/>
              </a:spcBef>
              <a:defRPr/>
            </a:pPr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Комплексные </a:t>
            </a:r>
            <a:r>
              <a:rPr lang="ru-RU" sz="1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учения (КУ) 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по подтверждению готовности эксплуатирующей организации к действиям по локализации разливов нефти и нефтепродуктов и ликвидации разливов нефти и нефтепродуктов </a:t>
            </a:r>
            <a:r>
              <a:rPr lang="ru-RU" sz="1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(не реже одного раза в 3 года)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1928802"/>
            <a:ext cx="803938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smtClean="0">
                <a:latin typeface="Arial Black" pitchFamily="34" charset="0"/>
              </a:rPr>
              <a:t>СЕМИНАР ЗАКОНЧЕН.</a:t>
            </a:r>
          </a:p>
          <a:p>
            <a:pPr algn="ctr"/>
            <a:endParaRPr lang="ru-RU" sz="4000" b="1" dirty="0" smtClean="0">
              <a:latin typeface="Arial Black" pitchFamily="34" charset="0"/>
            </a:endParaRPr>
          </a:p>
          <a:p>
            <a:pPr algn="ctr"/>
            <a:r>
              <a:rPr lang="ru-RU" sz="4000" b="1" dirty="0" smtClean="0">
                <a:latin typeface="Arial Black" pitchFamily="34" charset="0"/>
              </a:rPr>
              <a:t>СПАСИБО  ЗА  ВНИМАНИЕ!</a:t>
            </a:r>
            <a:endParaRPr lang="ru-RU" sz="4000" b="1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idx="1"/>
          </p:nvPr>
        </p:nvSpPr>
        <p:spPr>
          <a:xfrm>
            <a:off x="36504" y="1"/>
            <a:ext cx="9072000" cy="6789551"/>
          </a:xfrm>
        </p:spPr>
        <p:txBody>
          <a:bodyPr wrap="square">
            <a:spAutoFit/>
          </a:bodyPr>
          <a:lstStyle/>
          <a:p>
            <a:pPr marL="0" indent="252000" algn="ctr" eaLnBrk="1" fontAlgn="auto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ru-RU" sz="18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Федеральный закон от 21.12.1994 г. № 68-ФЗ «О защите населения и территорий от ЧС природного и техногенного характера» </a:t>
            </a:r>
          </a:p>
          <a:p>
            <a:pPr marL="0" indent="252000" algn="just" eaLnBrk="1" fontAlgn="auto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endParaRPr lang="ru-RU" sz="1000" b="1" dirty="0" smtClean="0">
              <a:solidFill>
                <a:srgbClr val="7030A0"/>
              </a:solidFill>
              <a:latin typeface="Arial" charset="0"/>
              <a:cs typeface="Arial" charset="0"/>
            </a:endParaRPr>
          </a:p>
          <a:p>
            <a:pPr marL="0" indent="252000" algn="just" eaLnBrk="1" fontAlgn="auto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ru-RU" sz="1800" b="1" dirty="0" smtClean="0">
                <a:solidFill>
                  <a:srgbClr val="7030A0"/>
                </a:solidFill>
                <a:latin typeface="Arial" charset="0"/>
                <a:cs typeface="Arial" charset="0"/>
              </a:rPr>
              <a:t>Ст. 4. </a:t>
            </a:r>
            <a:r>
              <a:rPr lang="ru-RU" sz="1800" b="1" dirty="0" smtClean="0">
                <a:latin typeface="Arial" charset="0"/>
                <a:cs typeface="Arial" charset="0"/>
              </a:rPr>
              <a:t>Основные задачи РСЧС:</a:t>
            </a:r>
          </a:p>
          <a:p>
            <a:pPr marL="0" indent="252000" algn="just" eaLnBrk="1" fontAlgn="auto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 2" pitchFamily="18" charset="2"/>
              <a:buNone/>
              <a:defRPr/>
            </a:pPr>
            <a:r>
              <a:rPr lang="ru-RU" sz="1800" b="1" u="sng" dirty="0" smtClean="0">
                <a:latin typeface="Arial" charset="0"/>
                <a:cs typeface="Arial" charset="0"/>
              </a:rPr>
              <a:t> - подготовка населения к действиям в ЧС;</a:t>
            </a:r>
          </a:p>
          <a:p>
            <a:pPr marL="0" indent="252000" algn="just" eaLnBrk="1" fontAlgn="auto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 2" pitchFamily="18" charset="2"/>
              <a:buNone/>
              <a:defRPr/>
            </a:pPr>
            <a:r>
              <a:rPr lang="ru-RU" sz="1600" b="1" i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Подготовка населения в области защиты от ЧС </a:t>
            </a:r>
            <a:r>
              <a:rPr lang="ru-RU" sz="1600" b="1" i="1" dirty="0" smtClean="0">
                <a:latin typeface="Arial" charset="0"/>
                <a:cs typeface="Arial" charset="0"/>
              </a:rPr>
              <a:t>- это система мероприятий по обучению населения действиям при угрозе возникновения и возникновении ЧС природного и техногенного характера.</a:t>
            </a:r>
          </a:p>
          <a:p>
            <a:pPr marL="0" indent="252000" algn="just" eaLnBrk="1" fontAlgn="auto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 2" pitchFamily="18" charset="2"/>
              <a:buNone/>
              <a:defRPr/>
            </a:pPr>
            <a:endParaRPr lang="ru-RU" sz="1000" b="1" i="1" u="sng" dirty="0" smtClean="0">
              <a:latin typeface="Arial" charset="0"/>
              <a:cs typeface="Arial" charset="0"/>
            </a:endParaRPr>
          </a:p>
          <a:p>
            <a:pPr marL="0" indent="252000" algn="just" eaLnBrk="1" fontAlgn="auto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ru-RU" sz="1800" b="1" dirty="0" smtClean="0">
                <a:solidFill>
                  <a:srgbClr val="7030A0"/>
                </a:solidFill>
                <a:latin typeface="Arial" charset="0"/>
                <a:cs typeface="Arial" charset="0"/>
              </a:rPr>
              <a:t> Ст. 11. </a:t>
            </a:r>
            <a:r>
              <a:rPr lang="ru-RU" sz="1800" b="1" dirty="0" smtClean="0">
                <a:latin typeface="Arial" charset="0"/>
                <a:cs typeface="Arial" charset="0"/>
              </a:rPr>
              <a:t>Полномочия  </a:t>
            </a:r>
            <a:r>
              <a:rPr lang="ru-RU" sz="1800" b="1" dirty="0" smtClean="0">
                <a:solidFill>
                  <a:srgbClr val="0040A8"/>
                </a:solidFill>
                <a:latin typeface="Arial" charset="0"/>
                <a:cs typeface="Arial" charset="0"/>
              </a:rPr>
              <a:t>органов </a:t>
            </a:r>
            <a:r>
              <a:rPr lang="ru-RU" sz="1800" b="1" dirty="0" err="1" smtClean="0">
                <a:solidFill>
                  <a:srgbClr val="0040A8"/>
                </a:solidFill>
                <a:latin typeface="Arial" charset="0"/>
                <a:cs typeface="Arial" charset="0"/>
              </a:rPr>
              <a:t>гос</a:t>
            </a:r>
            <a:r>
              <a:rPr lang="ru-RU" sz="1800" b="1" dirty="0" smtClean="0">
                <a:solidFill>
                  <a:srgbClr val="0040A8"/>
                </a:solidFill>
                <a:latin typeface="Arial" charset="0"/>
                <a:cs typeface="Arial" charset="0"/>
              </a:rPr>
              <a:t>. власти субъектов РФ и органов местного самоуправления </a:t>
            </a:r>
            <a:r>
              <a:rPr lang="ru-RU" sz="1800" b="1" dirty="0" smtClean="0">
                <a:latin typeface="Arial" charset="0"/>
                <a:cs typeface="Arial" charset="0"/>
              </a:rPr>
              <a:t>в области защиты населения и территории от ЧС:</a:t>
            </a:r>
          </a:p>
          <a:p>
            <a:pPr marL="0" indent="252000" algn="just" eaLnBrk="1" fontAlgn="auto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 2" pitchFamily="18" charset="2"/>
              <a:buNone/>
              <a:defRPr/>
            </a:pPr>
            <a:r>
              <a:rPr lang="ru-RU" sz="1800" b="1" i="1" u="sng" dirty="0" smtClean="0">
                <a:latin typeface="Arial" charset="0"/>
                <a:cs typeface="Arial" charset="0"/>
              </a:rPr>
              <a:t>  - осуществляют подготовку и содержание в готовности необходимых сил и средств для защиты населения и территории от ЧС, а также подготовку населения в области защиты от ЧС.</a:t>
            </a:r>
          </a:p>
          <a:p>
            <a:pPr marL="0" indent="252000" algn="just" eaLnBrk="1" fontAlgn="auto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 2" pitchFamily="18" charset="2"/>
              <a:buNone/>
              <a:defRPr/>
            </a:pPr>
            <a:endParaRPr lang="ru-RU" sz="1000" b="1" dirty="0" smtClean="0">
              <a:latin typeface="Arial" charset="0"/>
              <a:cs typeface="Arial" charset="0"/>
            </a:endParaRPr>
          </a:p>
          <a:p>
            <a:pPr marL="0" indent="252000" algn="just" eaLnBrk="1" fontAlgn="auto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ru-RU" sz="1800" b="1" dirty="0" smtClean="0">
                <a:solidFill>
                  <a:srgbClr val="7030A0"/>
                </a:solidFill>
                <a:latin typeface="Arial" charset="0"/>
                <a:cs typeface="Arial" charset="0"/>
              </a:rPr>
              <a:t>Ст. 14.</a:t>
            </a:r>
            <a:r>
              <a:rPr lang="ru-RU" sz="1800" b="1" dirty="0" smtClean="0">
                <a:latin typeface="Arial" charset="0"/>
                <a:cs typeface="Arial" charset="0"/>
              </a:rPr>
              <a:t> Обязанности </a:t>
            </a:r>
            <a:r>
              <a:rPr lang="ru-RU" sz="1800" b="1" dirty="0" smtClean="0">
                <a:solidFill>
                  <a:srgbClr val="0040A8"/>
                </a:solidFill>
                <a:latin typeface="Arial" charset="0"/>
                <a:cs typeface="Arial" charset="0"/>
              </a:rPr>
              <a:t>организаций</a:t>
            </a:r>
            <a:r>
              <a:rPr lang="ru-RU" sz="1800" b="1" dirty="0" smtClean="0">
                <a:latin typeface="Arial" charset="0"/>
                <a:cs typeface="Arial" charset="0"/>
              </a:rPr>
              <a:t>:</a:t>
            </a:r>
          </a:p>
          <a:p>
            <a:pPr marL="0" indent="252000" algn="just" eaLnBrk="1" fontAlgn="auto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None/>
              <a:defRPr/>
            </a:pPr>
            <a:r>
              <a:rPr lang="ru-RU" sz="1800" b="1" i="1" u="sng" dirty="0" smtClean="0">
                <a:latin typeface="Arial" charset="0"/>
                <a:cs typeface="Arial" charset="0"/>
              </a:rPr>
              <a:t>   - обеспечивать создание, подготовку и поддержание в готовности к применению сил и средств предупреждения и ликвидации ЧС, осуществлять подготовку работников организаций в области защиты от ЧС.</a:t>
            </a:r>
          </a:p>
          <a:p>
            <a:pPr marL="0" indent="252000" algn="just" eaLnBrk="1" fontAlgn="auto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 2" pitchFamily="18" charset="2"/>
              <a:buNone/>
              <a:defRPr/>
            </a:pPr>
            <a:endParaRPr lang="ru-RU" sz="1000" b="1" dirty="0" smtClean="0">
              <a:latin typeface="Arial" charset="0"/>
              <a:cs typeface="Arial" charset="0"/>
            </a:endParaRPr>
          </a:p>
          <a:p>
            <a:pPr marL="0" indent="252000" algn="just" eaLnBrk="1" fontAlgn="auto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ru-RU" sz="1800" b="1" dirty="0" smtClean="0">
                <a:solidFill>
                  <a:srgbClr val="7030A0"/>
                </a:solidFill>
                <a:latin typeface="Arial" charset="0"/>
                <a:cs typeface="Arial" charset="0"/>
              </a:rPr>
              <a:t>Ст. 19. </a:t>
            </a:r>
            <a:r>
              <a:rPr lang="ru-RU" sz="1800" b="1" dirty="0" smtClean="0">
                <a:latin typeface="Arial" charset="0"/>
                <a:cs typeface="Arial" charset="0"/>
              </a:rPr>
              <a:t>Обязанности </a:t>
            </a:r>
            <a:r>
              <a:rPr lang="ru-RU" sz="1800" b="1" dirty="0" smtClean="0">
                <a:solidFill>
                  <a:srgbClr val="0040A8"/>
                </a:solidFill>
                <a:latin typeface="Arial" charset="0"/>
                <a:cs typeface="Arial" charset="0"/>
              </a:rPr>
              <a:t>граждан</a:t>
            </a:r>
            <a:r>
              <a:rPr lang="ru-RU" sz="1800" b="1" dirty="0" smtClean="0">
                <a:latin typeface="Arial" charset="0"/>
                <a:cs typeface="Arial" charset="0"/>
              </a:rPr>
              <a:t> РФ:</a:t>
            </a:r>
          </a:p>
          <a:p>
            <a:pPr marL="0" indent="252000" algn="just" eaLnBrk="1" fontAlgn="auto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None/>
              <a:defRPr/>
            </a:pPr>
            <a:r>
              <a:rPr lang="ru-RU" sz="1800" b="1" i="1" u="sng" dirty="0" smtClean="0">
                <a:latin typeface="Arial" charset="0"/>
                <a:cs typeface="Arial" charset="0"/>
              </a:rPr>
              <a:t>   - изучать основные способы защиты населения и территорий от ЧС, приемы оказания первой помощи пострадавшим, правила охраны жизни людей на водных объектах, правила пользования коллективными и индивидуальными средствами защиты, постоянно совершенствовать свои знания и практические навыки в указанной области.</a:t>
            </a:r>
          </a:p>
          <a:p>
            <a:pPr marL="0" indent="252000" algn="just" eaLnBrk="1" fontAlgn="auto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None/>
              <a:defRPr/>
            </a:pPr>
            <a:endParaRPr lang="ru-RU" sz="1000" b="1" i="1" u="sng" dirty="0" smtClean="0">
              <a:latin typeface="Arial" charset="0"/>
              <a:cs typeface="Arial" charset="0"/>
            </a:endParaRPr>
          </a:p>
          <a:p>
            <a:pPr marL="0" indent="252000" algn="just" eaLnBrk="1" fontAlgn="auto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ru-RU" sz="1800" b="1" dirty="0" smtClean="0">
                <a:solidFill>
                  <a:srgbClr val="7030A0"/>
                </a:solidFill>
                <a:latin typeface="Arial" charset="0"/>
                <a:cs typeface="Arial" charset="0"/>
              </a:rPr>
              <a:t>Ст. 20. </a:t>
            </a:r>
            <a:r>
              <a:rPr lang="ru-RU" sz="1800" b="1" dirty="0" smtClean="0">
                <a:latin typeface="Arial" charset="0"/>
                <a:cs typeface="Arial" charset="0"/>
              </a:rPr>
              <a:t>Подготовка населения в области защиты от ЧС. </a:t>
            </a:r>
          </a:p>
          <a:p>
            <a:pPr marL="0" indent="252000" algn="just" eaLnBrk="1" fontAlgn="auto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None/>
              <a:defRPr/>
            </a:pPr>
            <a:r>
              <a:rPr lang="ru-RU" sz="1800" b="1" i="1" u="sng" dirty="0" smtClean="0">
                <a:solidFill>
                  <a:srgbClr val="0040A8"/>
                </a:solidFill>
                <a:latin typeface="Arial" charset="0"/>
                <a:cs typeface="Arial" charset="0"/>
              </a:rPr>
              <a:t>Порядок подготовки населения в области защиты от ЧС определяется Правительством Российской Федерации</a:t>
            </a:r>
            <a:r>
              <a:rPr lang="ru-RU" sz="1800" b="1" i="1" u="sng" dirty="0" smtClean="0">
                <a:latin typeface="Arial" charset="0"/>
                <a:cs typeface="Arial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7686" y="1428736"/>
            <a:ext cx="4140000" cy="470898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0066"/>
            </a:solidFill>
          </a:ln>
        </p:spPr>
        <p:txBody>
          <a:bodyPr wrap="square">
            <a:spAutoFit/>
          </a:bodyPr>
          <a:lstStyle/>
          <a:p>
            <a:pPr algn="ctr" eaLnBrk="0" hangingPunct="0">
              <a:tabLst>
                <a:tab pos="-6673850" algn="l"/>
                <a:tab pos="-3781425" algn="l"/>
                <a:tab pos="-2609850" algn="l"/>
                <a:tab pos="809625" algn="l"/>
              </a:tabLst>
            </a:pPr>
            <a:r>
              <a:rPr lang="ru-RU" sz="20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Постановление </a:t>
            </a:r>
          </a:p>
          <a:p>
            <a:pPr algn="ctr" eaLnBrk="0" hangingPunct="0">
              <a:tabLst>
                <a:tab pos="-6673850" algn="l"/>
                <a:tab pos="-3781425" algn="l"/>
                <a:tab pos="-2609850" algn="l"/>
                <a:tab pos="809625" algn="l"/>
              </a:tabLst>
            </a:pPr>
            <a:r>
              <a:rPr lang="ru-RU" sz="20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Правительства РФ от 02.11.2000 № 841 «Об утверждении Положения о подготовке населения в области гражданской обороны» </a:t>
            </a:r>
          </a:p>
          <a:p>
            <a:pPr algn="ctr" eaLnBrk="0" hangingPunct="0">
              <a:tabLst>
                <a:tab pos="-6673850" algn="l"/>
                <a:tab pos="-3781425" algn="l"/>
                <a:tab pos="-2609850" algn="l"/>
                <a:tab pos="809625" algn="l"/>
              </a:tabLst>
            </a:pPr>
            <a:endParaRPr lang="ru-RU" sz="20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ctr" eaLnBrk="0" hangingPunct="0">
              <a:tabLst>
                <a:tab pos="-6673850" algn="l"/>
                <a:tab pos="-3781425" algn="l"/>
                <a:tab pos="-2609850" algn="l"/>
                <a:tab pos="809625" algn="l"/>
              </a:tabLst>
            </a:pPr>
            <a:r>
              <a:rPr lang="ru-RU" sz="20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Приказ МЧС России от 24.04.2020 № 262 «Об утверждении перечня должностных лиц, проходящих обучение … в области гражданской обороны»</a:t>
            </a:r>
            <a:endParaRPr lang="ru-RU" sz="2000" b="1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789718" y="1431570"/>
            <a:ext cx="4140000" cy="34778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0066"/>
            </a:solidFill>
          </a:ln>
        </p:spPr>
        <p:txBody>
          <a:bodyPr wrap="square">
            <a:spAutoFit/>
          </a:bodyPr>
          <a:lstStyle/>
          <a:p>
            <a:pPr lvl="0" algn="ctr" eaLnBrk="0" hangingPunct="0">
              <a:tabLst>
                <a:tab pos="-6673850" algn="l"/>
                <a:tab pos="-3781425" algn="l"/>
                <a:tab pos="-2609850" algn="l"/>
                <a:tab pos="809625" algn="l"/>
              </a:tabLst>
            </a:pPr>
            <a:r>
              <a:rPr lang="ru-RU" sz="2000" b="1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Постановление </a:t>
            </a:r>
          </a:p>
          <a:p>
            <a:pPr lvl="0" algn="ctr" eaLnBrk="0" hangingPunct="0">
              <a:tabLst>
                <a:tab pos="-6673850" algn="l"/>
                <a:tab pos="-3781425" algn="l"/>
                <a:tab pos="-2609850" algn="l"/>
                <a:tab pos="809625" algn="l"/>
              </a:tabLst>
            </a:pPr>
            <a:r>
              <a:rPr lang="ru-RU" sz="2000" b="1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Правительства РФ от 18.09.2020 № 1485 «Об утверждении Положения о подготовке граждан Российской Федерации, иностранных граждан и лиц без гражданства в области защиты от чрезвычайных ситуаций природного и техногенного характера»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788000" y="217124"/>
            <a:ext cx="4140000" cy="108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6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 anchorCtr="0">
            <a:noAutofit/>
          </a:bodyPr>
          <a:lstStyle/>
          <a:p>
            <a: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0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Подготовка населения </a:t>
            </a:r>
          </a:p>
          <a:p>
            <a: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0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 области защиты от ЧС</a:t>
            </a:r>
            <a:endParaRPr lang="ru-RU" sz="20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6530" y="214290"/>
            <a:ext cx="4140000" cy="108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006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 anchorCtr="0">
            <a:noAutofit/>
          </a:bodyPr>
          <a:lstStyle/>
          <a:p>
            <a: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0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Подготовка населения </a:t>
            </a:r>
          </a:p>
          <a:p>
            <a: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0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 области ГО</a:t>
            </a:r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572000" y="5155370"/>
            <a:ext cx="4500594" cy="163121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ПП РФ определяют порядок подготовки населения – кто, где, в какой форме и в какие сроки обучается, обязанности органов власти и организаций</a:t>
            </a:r>
            <a:endParaRPr lang="ru-RU" sz="2000" b="1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1406" y="1142985"/>
            <a:ext cx="4824000" cy="467050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0066"/>
            </a:solidFill>
          </a:ln>
        </p:spPr>
        <p:txBody>
          <a:bodyPr wrap="square">
            <a:spAutoFit/>
          </a:bodyPr>
          <a:lstStyle/>
          <a:p>
            <a:pPr algn="ctr" eaLnBrk="0" hangingPunct="0">
              <a:spcAft>
                <a:spcPts val="500"/>
              </a:spcAft>
              <a:buClr>
                <a:srgbClr val="0033CC"/>
              </a:buClr>
              <a:buFont typeface="Wingdings" pitchFamily="2" charset="2"/>
              <a:buChar char="ü"/>
              <a:tabLst>
                <a:tab pos="-6673850" algn="l"/>
                <a:tab pos="-3781425" algn="l"/>
                <a:tab pos="-2609850" algn="l"/>
                <a:tab pos="809625" algn="l"/>
              </a:tabLst>
            </a:pPr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Руководители</a:t>
            </a:r>
          </a:p>
          <a:p>
            <a:pPr algn="ctr" eaLnBrk="0" hangingPunct="0">
              <a:spcAft>
                <a:spcPts val="500"/>
              </a:spcAft>
              <a:buClr>
                <a:srgbClr val="0033CC"/>
              </a:buClr>
              <a:buFont typeface="Wingdings" pitchFamily="2" charset="2"/>
              <a:buChar char="ü"/>
              <a:tabLst>
                <a:tab pos="-6673850" algn="l"/>
                <a:tab pos="-3781425" algn="l"/>
                <a:tab pos="-2609850" algn="l"/>
                <a:tab pos="809625" algn="l"/>
              </a:tabLst>
            </a:pP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Уполномоченные работники</a:t>
            </a:r>
          </a:p>
          <a:p>
            <a:pPr algn="ctr" eaLnBrk="0" hangingPunct="0">
              <a:spcAft>
                <a:spcPts val="500"/>
              </a:spcAft>
              <a:buClr>
                <a:srgbClr val="0033CC"/>
              </a:buClr>
              <a:buFont typeface="Wingdings" pitchFamily="2" charset="2"/>
              <a:buChar char="ü"/>
              <a:tabLst>
                <a:tab pos="-6673850" algn="l"/>
                <a:tab pos="-3781425" algn="l"/>
                <a:tab pos="-2609850" algn="l"/>
                <a:tab pos="809625" algn="l"/>
              </a:tabLst>
            </a:pPr>
            <a:r>
              <a:rPr lang="ru-RU" sz="2000" b="1" dirty="0" smtClean="0">
                <a:solidFill>
                  <a:srgbClr val="0033CC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Эвакуационные, </a:t>
            </a:r>
            <a:r>
              <a:rPr lang="ru-RU" sz="2000" b="1" dirty="0" err="1" smtClean="0">
                <a:solidFill>
                  <a:srgbClr val="0033CC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эвакоприемные</a:t>
            </a:r>
            <a:r>
              <a:rPr lang="ru-RU" sz="2000" b="1" dirty="0" smtClean="0">
                <a:solidFill>
                  <a:srgbClr val="0033CC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комиссии, </a:t>
            </a:r>
            <a:r>
              <a:rPr lang="ru-RU" sz="2000" b="1" i="1" dirty="0" smtClean="0">
                <a:solidFill>
                  <a:srgbClr val="0033CC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+ с 01.09.2023 работники СЭП,ППЭ,ПЭП</a:t>
            </a:r>
          </a:p>
          <a:p>
            <a:pPr algn="ctr" eaLnBrk="0" hangingPunct="0">
              <a:spcAft>
                <a:spcPts val="500"/>
              </a:spcAft>
              <a:buClr>
                <a:srgbClr val="0033CC"/>
              </a:buClr>
              <a:buFont typeface="Wingdings" pitchFamily="2" charset="2"/>
              <a:buChar char="ü"/>
              <a:tabLst>
                <a:tab pos="-6673850" algn="l"/>
                <a:tab pos="-3781425" algn="l"/>
                <a:tab pos="-2609850" algn="l"/>
                <a:tab pos="809625" algn="l"/>
              </a:tabLst>
            </a:pPr>
            <a:r>
              <a:rPr lang="ru-RU" sz="2000" b="1" dirty="0" smtClean="0">
                <a:solidFill>
                  <a:srgbClr val="0033CC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Комиссии по ПУФ</a:t>
            </a:r>
          </a:p>
          <a:p>
            <a:pPr algn="ctr" eaLnBrk="0" hangingPunct="0">
              <a:spcAft>
                <a:spcPts val="500"/>
              </a:spcAft>
              <a:buClr>
                <a:srgbClr val="0033CC"/>
              </a:buClr>
              <a:buFont typeface="Wingdings" pitchFamily="2" charset="2"/>
              <a:buChar char="ü"/>
              <a:tabLst>
                <a:tab pos="-6673850" algn="l"/>
                <a:tab pos="-3781425" algn="l"/>
                <a:tab pos="-2609850" algn="l"/>
                <a:tab pos="809625" algn="l"/>
              </a:tabLst>
            </a:pPr>
            <a:r>
              <a:rPr lang="ru-RU" sz="2000" b="1" dirty="0" smtClean="0">
                <a:solidFill>
                  <a:srgbClr val="0033CC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Преподаватели/Инструкторы ГО</a:t>
            </a:r>
          </a:p>
          <a:p>
            <a:pPr algn="ctr" eaLnBrk="0" hangingPunct="0">
              <a:spcAft>
                <a:spcPts val="500"/>
              </a:spcAft>
              <a:buClr>
                <a:srgbClr val="0033CC"/>
              </a:buClr>
              <a:buFont typeface="Wingdings" pitchFamily="2" charset="2"/>
              <a:buChar char="ü"/>
              <a:tabLst>
                <a:tab pos="-6673850" algn="l"/>
                <a:tab pos="-3781425" algn="l"/>
                <a:tab pos="-2609850" algn="l"/>
                <a:tab pos="809625" algn="l"/>
              </a:tabLst>
            </a:pPr>
            <a:r>
              <a:rPr lang="ru-RU" sz="2000" b="1" dirty="0" smtClean="0">
                <a:solidFill>
                  <a:srgbClr val="0033CC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Учителя </a:t>
            </a:r>
            <a:r>
              <a:rPr lang="ru-RU" sz="2000" b="1" dirty="0" err="1" smtClean="0">
                <a:solidFill>
                  <a:srgbClr val="0033CC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ОБиЗР</a:t>
            </a:r>
            <a:r>
              <a:rPr lang="ru-RU" sz="2000" b="1" dirty="0" smtClean="0">
                <a:solidFill>
                  <a:srgbClr val="0033CC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/БЖД</a:t>
            </a:r>
          </a:p>
          <a:p>
            <a:pPr algn="ctr" eaLnBrk="0" hangingPunct="0">
              <a:spcAft>
                <a:spcPts val="500"/>
              </a:spcAft>
              <a:buClr>
                <a:srgbClr val="0033CC"/>
              </a:buClr>
              <a:buFont typeface="Wingdings" pitchFamily="2" charset="2"/>
              <a:buChar char="ü"/>
              <a:tabLst>
                <a:tab pos="-6673850" algn="l"/>
                <a:tab pos="-3781425" algn="l"/>
                <a:tab pos="-2609850" algn="l"/>
                <a:tab pos="809625" algn="l"/>
              </a:tabLst>
            </a:pPr>
            <a:r>
              <a:rPr lang="ru-RU" sz="2000" b="1" dirty="0" smtClean="0">
                <a:solidFill>
                  <a:srgbClr val="0033CC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Руководители и личный состав формирований и служб</a:t>
            </a:r>
            <a:r>
              <a:rPr lang="ru-RU" sz="20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algn="ctr" eaLnBrk="0" hangingPunct="0">
              <a:spcAft>
                <a:spcPts val="500"/>
              </a:spcAft>
              <a:buClr>
                <a:srgbClr val="0033CC"/>
              </a:buClr>
              <a:buFont typeface="Wingdings" pitchFamily="2" charset="2"/>
              <a:buChar char="ü"/>
              <a:tabLst>
                <a:tab pos="-6673850" algn="l"/>
                <a:tab pos="-3781425" algn="l"/>
                <a:tab pos="-2609850" algn="l"/>
                <a:tab pos="809625" algn="l"/>
              </a:tabLst>
            </a:pPr>
            <a:r>
              <a:rPr lang="ru-RU" sz="2000" b="1" dirty="0" smtClean="0">
                <a:solidFill>
                  <a:srgbClr val="00B05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Работающее население</a:t>
            </a:r>
          </a:p>
          <a:p>
            <a:pPr algn="ctr" eaLnBrk="0" hangingPunct="0">
              <a:spcAft>
                <a:spcPts val="500"/>
              </a:spcAft>
              <a:buClr>
                <a:srgbClr val="0033CC"/>
              </a:buClr>
              <a:buFont typeface="Wingdings" pitchFamily="2" charset="2"/>
              <a:buChar char="ü"/>
              <a:tabLst>
                <a:tab pos="-6673850" algn="l"/>
                <a:tab pos="-3781425" algn="l"/>
                <a:tab pos="-2609850" algn="l"/>
                <a:tab pos="809625" algn="l"/>
              </a:tabLst>
            </a:pP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Обучающиеся</a:t>
            </a:r>
          </a:p>
          <a:p>
            <a:pPr algn="ctr" eaLnBrk="0" hangingPunct="0">
              <a:spcAft>
                <a:spcPts val="500"/>
              </a:spcAft>
              <a:buClr>
                <a:srgbClr val="0033CC"/>
              </a:buClr>
              <a:buFont typeface="Wingdings" pitchFamily="2" charset="2"/>
              <a:buChar char="ü"/>
              <a:tabLst>
                <a:tab pos="-6673850" algn="l"/>
                <a:tab pos="-3781425" algn="l"/>
                <a:tab pos="-2609850" algn="l"/>
                <a:tab pos="809625" algn="l"/>
              </a:tabLst>
            </a:pPr>
            <a:r>
              <a:rPr lang="ru-RU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Неработающее население</a:t>
            </a:r>
            <a:endParaRPr lang="ru-RU" sz="2000" b="1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04594" y="1142984"/>
            <a:ext cx="4068000" cy="232371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0066"/>
            </a:solidFill>
          </a:ln>
        </p:spPr>
        <p:txBody>
          <a:bodyPr wrap="square">
            <a:spAutoFit/>
          </a:bodyPr>
          <a:lstStyle/>
          <a:p>
            <a:pPr algn="ctr" eaLnBrk="0" hangingPunct="0">
              <a:spcAft>
                <a:spcPts val="600"/>
              </a:spcAft>
              <a:buClr>
                <a:srgbClr val="0033CC"/>
              </a:buClr>
              <a:buFont typeface="Wingdings" pitchFamily="2" charset="2"/>
              <a:buChar char="ü"/>
              <a:tabLst>
                <a:tab pos="-6673850" algn="l"/>
                <a:tab pos="-3781425" algn="l"/>
                <a:tab pos="-2609850" algn="l"/>
                <a:tab pos="809625" algn="l"/>
              </a:tabLst>
            </a:pPr>
            <a:r>
              <a:rPr lang="ru-RU" sz="2000" b="1" dirty="0" smtClean="0">
                <a:solidFill>
                  <a:srgbClr val="00B05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Работающее население</a:t>
            </a:r>
          </a:p>
          <a:p>
            <a:pPr algn="ctr" eaLnBrk="0" hangingPunct="0">
              <a:spcAft>
                <a:spcPts val="600"/>
              </a:spcAft>
              <a:buClr>
                <a:srgbClr val="0033CC"/>
              </a:buClr>
              <a:buFont typeface="Wingdings" pitchFamily="2" charset="2"/>
              <a:buChar char="ü"/>
              <a:tabLst>
                <a:tab pos="-6673850" algn="l"/>
                <a:tab pos="-3781425" algn="l"/>
                <a:tab pos="-2609850" algn="l"/>
                <a:tab pos="809625" algn="l"/>
              </a:tabLst>
            </a:pPr>
            <a:r>
              <a:rPr lang="ru-RU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Неработающее население</a:t>
            </a:r>
          </a:p>
          <a:p>
            <a:pPr algn="ctr" eaLnBrk="0" hangingPunct="0">
              <a:spcAft>
                <a:spcPts val="600"/>
              </a:spcAft>
              <a:buClr>
                <a:srgbClr val="0033CC"/>
              </a:buClr>
              <a:buFont typeface="Wingdings" pitchFamily="2" charset="2"/>
              <a:buChar char="ü"/>
              <a:tabLst>
                <a:tab pos="-6673850" algn="l"/>
                <a:tab pos="-3781425" algn="l"/>
                <a:tab pos="-2609850" algn="l"/>
                <a:tab pos="809625" algn="l"/>
              </a:tabLst>
            </a:pP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Обучающиеся</a:t>
            </a:r>
          </a:p>
          <a:p>
            <a:pPr algn="ctr" eaLnBrk="0" hangingPunct="0">
              <a:spcAft>
                <a:spcPts val="600"/>
              </a:spcAft>
              <a:buClr>
                <a:srgbClr val="0033CC"/>
              </a:buClr>
              <a:buFont typeface="Wingdings" pitchFamily="2" charset="2"/>
              <a:buChar char="ü"/>
              <a:tabLst>
                <a:tab pos="-6673850" algn="l"/>
                <a:tab pos="-3781425" algn="l"/>
                <a:tab pos="-2609850" algn="l"/>
                <a:tab pos="809625" algn="l"/>
              </a:tabLst>
            </a:pPr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Руководители</a:t>
            </a:r>
          </a:p>
          <a:p>
            <a:pPr algn="ctr" eaLnBrk="0" hangingPunct="0">
              <a:spcAft>
                <a:spcPts val="600"/>
              </a:spcAft>
              <a:buClr>
                <a:srgbClr val="0033CC"/>
              </a:buClr>
              <a:buFont typeface="Wingdings" pitchFamily="2" charset="2"/>
              <a:buChar char="ü"/>
              <a:tabLst>
                <a:tab pos="-6673850" algn="l"/>
                <a:tab pos="-3781425" algn="l"/>
                <a:tab pos="-2609850" algn="l"/>
                <a:tab pos="809625" algn="l"/>
              </a:tabLst>
            </a:pP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Уполномоченные работники</a:t>
            </a:r>
          </a:p>
          <a:p>
            <a:pPr algn="ctr" eaLnBrk="0" hangingPunct="0">
              <a:spcAft>
                <a:spcPts val="600"/>
              </a:spcAft>
              <a:buClr>
                <a:srgbClr val="0033CC"/>
              </a:buClr>
              <a:buFont typeface="Wingdings" pitchFamily="2" charset="2"/>
              <a:buChar char="ü"/>
              <a:tabLst>
                <a:tab pos="-6673850" algn="l"/>
                <a:tab pos="-3781425" algn="l"/>
                <a:tab pos="-2609850" algn="l"/>
                <a:tab pos="809625" algn="l"/>
              </a:tabLst>
            </a:pPr>
            <a:r>
              <a:rPr lang="ru-RU" sz="2000" b="1" dirty="0" smtClean="0">
                <a:solidFill>
                  <a:srgbClr val="0033CC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Председатели КЧС и ОПБ</a:t>
            </a:r>
            <a:endParaRPr lang="ru-RU" sz="2000" b="1" dirty="0">
              <a:solidFill>
                <a:srgbClr val="0033CC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02876" y="74248"/>
            <a:ext cx="4068000" cy="56867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6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 anchorCtr="0">
            <a:noAutofit/>
          </a:bodyPr>
          <a:lstStyle/>
          <a:p>
            <a: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0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Подготовка населения </a:t>
            </a:r>
          </a:p>
          <a:p>
            <a: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0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 области защиты от ЧС</a:t>
            </a:r>
            <a:endParaRPr lang="ru-RU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1406" y="71414"/>
            <a:ext cx="4824000" cy="57150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006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 anchorCtr="0">
            <a:noAutofit/>
          </a:bodyPr>
          <a:lstStyle/>
          <a:p>
            <a: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0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Подготовка населения </a:t>
            </a:r>
          </a:p>
          <a:p>
            <a: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0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 области ГО</a:t>
            </a:r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558609" y="671436"/>
            <a:ext cx="4085093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Лица, подлежащие подготовке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5934694"/>
            <a:ext cx="9144000" cy="9233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800" dirty="0" smtClean="0">
                <a:latin typeface="Arial" pitchFamily="34" charset="0"/>
                <a:cs typeface="Arial" pitchFamily="34" charset="0"/>
              </a:rPr>
              <a:t>Подготовка населения осуществляется в рамках единой системы подготовки населения в области гражданской обороны и защиты от чрезвычайных ситуаций природного и техногенного характера </a:t>
            </a:r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072066" y="3704586"/>
            <a:ext cx="3960000" cy="193899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Arial" pitchFamily="34" charset="0"/>
                <a:cs typeface="Arial" pitchFamily="34" charset="0"/>
              </a:rPr>
              <a:t>Для каждой группы лиц, подлежащих подготовке, установлена соответствующая форма подготовки и определено место прохождения подготовки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2594" y="-24"/>
            <a:ext cx="9000000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 algn="just">
              <a:spcAft>
                <a:spcPts val="600"/>
              </a:spcAft>
            </a:pPr>
            <a:r>
              <a:rPr lang="ru-RU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ПП 841 - п. 5 Положения. В целях организации и осуществления подготовки населения в области гражданской обороны:</a:t>
            </a:r>
          </a:p>
          <a:p>
            <a:pPr indent="360000" algn="just">
              <a:spcAft>
                <a:spcPts val="600"/>
              </a:spcAft>
            </a:pPr>
            <a:r>
              <a:rPr lang="ru-RU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г) организации:</a:t>
            </a:r>
          </a:p>
          <a:p>
            <a:pPr indent="360000" algn="just">
              <a:spcAft>
                <a:spcPts val="600"/>
              </a:spcAft>
              <a:buClr>
                <a:srgbClr val="0033CC"/>
              </a:buClr>
              <a:buFont typeface="Wingdings" pitchFamily="2" charset="2"/>
              <a:buChar char="ü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разрабатывают с учетом особенностей деятельности организаций и на основе примерных программ, утвержденных МЧС России, программы курсового обучения личного состава формирований и служб организаций в области гражданской обороны;</a:t>
            </a:r>
          </a:p>
          <a:p>
            <a:pPr indent="360000" algn="just">
              <a:spcAft>
                <a:spcPts val="600"/>
              </a:spcAft>
              <a:buClr>
                <a:srgbClr val="0033CC"/>
              </a:buClr>
              <a:buFont typeface="Wingdings" pitchFamily="2" charset="2"/>
              <a:buChar char="ü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осуществляют курсовое обучение в области гражданской обороны личного состава формирований и служб, создаваемых в организации;</a:t>
            </a:r>
          </a:p>
          <a:p>
            <a:pPr indent="360000" algn="just">
              <a:spcAft>
                <a:spcPts val="600"/>
              </a:spcAft>
              <a:buClr>
                <a:srgbClr val="0033CC"/>
              </a:buClr>
              <a:buFont typeface="Wingdings" pitchFamily="2" charset="2"/>
              <a:buChar char="ü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создают и поддерживают в рабочем состоянии соответствующую учебно-материальную базу;</a:t>
            </a:r>
          </a:p>
          <a:p>
            <a:pPr indent="360000" algn="just">
              <a:spcAft>
                <a:spcPts val="600"/>
              </a:spcAft>
              <a:buClr>
                <a:srgbClr val="0033CC"/>
              </a:buClr>
              <a:buFont typeface="Wingdings" pitchFamily="2" charset="2"/>
              <a:buChar char="ü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разрабатывают программу проведения с работниками организации вводного инструктажа по гражданской обороне;</a:t>
            </a:r>
          </a:p>
          <a:p>
            <a:pPr indent="360000" algn="just">
              <a:spcAft>
                <a:spcPts val="600"/>
              </a:spcAft>
              <a:buClr>
                <a:srgbClr val="0033CC"/>
              </a:buClr>
              <a:buFont typeface="Wingdings" pitchFamily="2" charset="2"/>
              <a:buChar char="ü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организуют и проводят вводный инструктаж по гражданской обороне с вновь принятыми работниками организаций в течение первого месяца их работы;</a:t>
            </a:r>
          </a:p>
          <a:p>
            <a:pPr indent="360000" algn="just">
              <a:spcAft>
                <a:spcPts val="600"/>
              </a:spcAft>
              <a:buClr>
                <a:srgbClr val="0033CC"/>
              </a:buClr>
              <a:buFont typeface="Wingdings" pitchFamily="2" charset="2"/>
              <a:buChar char="ü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планируют и проводят учения и тренировки по гражданской обороне;</a:t>
            </a:r>
          </a:p>
          <a:p>
            <a:pPr indent="360000" algn="just">
              <a:spcAft>
                <a:spcPts val="600"/>
              </a:spcAft>
              <a:buClr>
                <a:srgbClr val="0033CC"/>
              </a:buClr>
              <a:buFont typeface="Wingdings" pitchFamily="2" charset="2"/>
              <a:buChar char="ü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организуют дополнительное профессиональное образование или курсовое обучение в области гражданской обороны своих работников из числа лиц, указанных в абзаце третьем пункта 4 настоящего Положения;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1571612"/>
            <a:ext cx="8358246" cy="193899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Организация дополнительного профессионального образования или курсового обучение в области ГО / дополнительного профессионального образования в области защиты от ЧС </a:t>
            </a:r>
          </a:p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должностных лиц организации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4770791"/>
            <a:ext cx="850112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Проводится не реже одного раза в 5 лет. 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Для впервые назначенных либо избранных на должность - обязательно в течение первого года работы.</a:t>
            </a:r>
            <a:endParaRPr lang="ru-RU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8" y="357166"/>
            <a:ext cx="9001156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1800" dirty="0" smtClean="0">
                <a:latin typeface="Arial" pitchFamily="34" charset="0"/>
                <a:cs typeface="Arial" pitchFamily="34" charset="0"/>
              </a:rPr>
              <a:t>2. Должностные лица МСУ, возглавляющие местные администрации муниципальных образований, 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руководители организаций, отнесенных в установленном порядке к категориям по ГО, а также организаций, продолжающих работу в военное время, лица, указанные в подпункте "б" пункта 3 Положения о подготовке </a:t>
            </a:r>
            <a:r>
              <a:rPr lang="ru-RU" sz="18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(уполномоченные работники, </a:t>
            </a:r>
            <a:r>
              <a:rPr lang="ru-RU" sz="1800" i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эвакоорганы</a:t>
            </a:r>
            <a:r>
              <a:rPr lang="ru-RU" sz="18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 ПУФ, обучающие)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indent="457200" algn="just"/>
            <a:r>
              <a:rPr lang="ru-RU" sz="1800" dirty="0" smtClean="0">
                <a:latin typeface="Arial" pitchFamily="34" charset="0"/>
                <a:cs typeface="Arial" pitchFamily="34" charset="0"/>
              </a:rPr>
              <a:t>а) самостоятельная работа с нормативными документами по вопросам организации, планирования и проведения мероприятий по гражданской обороне;</a:t>
            </a:r>
          </a:p>
          <a:p>
            <a:pPr indent="457200" algn="just"/>
            <a:r>
              <a:rPr lang="ru-RU" sz="1800" dirty="0" smtClean="0">
                <a:latin typeface="Arial" pitchFamily="34" charset="0"/>
                <a:cs typeface="Arial" pitchFamily="34" charset="0"/>
              </a:rPr>
              <a:t>б) 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дополнительное проф. образование или курсовое обучение в области ГО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в организациях, осуществляющих образовательную деятельность по дополнительным проф. программам в области гражданской обороны, …;</a:t>
            </a:r>
          </a:p>
          <a:p>
            <a:pPr indent="457200" algn="just"/>
            <a:r>
              <a:rPr lang="ru-RU" sz="1800" dirty="0" smtClean="0">
                <a:latin typeface="Arial" pitchFamily="34" charset="0"/>
                <a:cs typeface="Arial" pitchFamily="34" charset="0"/>
              </a:rPr>
              <a:t>в) участие в учениях, тренировках и других плановых мероприятиях по ГО;</a:t>
            </a:r>
          </a:p>
          <a:p>
            <a:pPr indent="457200" algn="just"/>
            <a:r>
              <a:rPr lang="ru-RU" sz="1800" dirty="0" smtClean="0">
                <a:latin typeface="Arial" pitchFamily="34" charset="0"/>
                <a:cs typeface="Arial" pitchFamily="34" charset="0"/>
              </a:rPr>
              <a:t>г) участие руководителей (работников) структурных подразделений, уполномоченных на решение задач в области ГО, ФОИВ, муниципальных образований и организаций в тематических и проблемных семинарах (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вебинарах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) по подготовке в области гражданской обороны.</a:t>
            </a:r>
          </a:p>
          <a:p>
            <a:pPr indent="457200" algn="just"/>
            <a:endParaRPr lang="ru-RU" sz="1800" dirty="0" smtClean="0">
              <a:latin typeface="Arial" pitchFamily="34" charset="0"/>
              <a:cs typeface="Arial" pitchFamily="34" charset="0"/>
            </a:endParaRPr>
          </a:p>
          <a:p>
            <a:pPr indent="457200" algn="just"/>
            <a:r>
              <a:rPr lang="ru-RU" sz="1800" dirty="0" smtClean="0">
                <a:latin typeface="Arial" pitchFamily="34" charset="0"/>
                <a:cs typeface="Arial" pitchFamily="34" charset="0"/>
              </a:rPr>
              <a:t>3. 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Руководители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и личный состав 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формирований и служб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indent="457200" algn="just"/>
            <a:r>
              <a:rPr lang="ru-RU" sz="1800" dirty="0" smtClean="0">
                <a:latin typeface="Arial" pitchFamily="34" charset="0"/>
                <a:cs typeface="Arial" pitchFamily="34" charset="0"/>
              </a:rPr>
              <a:t>а) 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дополнительное проф. образование или курсовое обучение руководителей формирований и служб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…</a:t>
            </a:r>
          </a:p>
          <a:p>
            <a:pPr indent="457200" algn="just"/>
            <a:r>
              <a:rPr lang="ru-RU" sz="1800" dirty="0" smtClean="0">
                <a:latin typeface="Arial" pitchFamily="34" charset="0"/>
                <a:cs typeface="Arial" pitchFamily="34" charset="0"/>
              </a:rPr>
              <a:t>б) курсовое обучение личного состава формирований и служб по месту работы;</a:t>
            </a:r>
          </a:p>
          <a:p>
            <a:pPr indent="457200" algn="just"/>
            <a:r>
              <a:rPr lang="ru-RU" sz="1800" dirty="0" smtClean="0">
                <a:latin typeface="Arial" pitchFamily="34" charset="0"/>
                <a:cs typeface="Arial" pitchFamily="34" charset="0"/>
              </a:rPr>
              <a:t>в) участие в учениях и тренировках по гражданской обороне.</a:t>
            </a:r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tabLst>
                <a:tab pos="-6673850" algn="l"/>
                <a:tab pos="-3781425" algn="l"/>
                <a:tab pos="-2609850" algn="l"/>
                <a:tab pos="809625" algn="l"/>
              </a:tabLst>
            </a:pPr>
            <a:r>
              <a:rPr lang="ru-RU" sz="1800" b="1" dirty="0" smtClean="0">
                <a:solidFill>
                  <a:srgbClr val="0033CC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Постановление Правительства РФ от 02.11.2000 № 841 – Формы подготовки </a:t>
            </a:r>
            <a:endParaRPr lang="ru-RU" sz="1800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" y="460652"/>
          <a:ext cx="9143998" cy="6131056"/>
        </p:xfrm>
        <a:graphic>
          <a:graphicData uri="http://schemas.openxmlformats.org/drawingml/2006/table">
            <a:tbl>
              <a:tblPr/>
              <a:tblGrid>
                <a:gridCol w="341832"/>
                <a:gridCol w="2270740"/>
                <a:gridCol w="687519"/>
                <a:gridCol w="618765"/>
                <a:gridCol w="550015"/>
                <a:gridCol w="687519"/>
                <a:gridCol w="687519"/>
                <a:gridCol w="756270"/>
                <a:gridCol w="550015"/>
                <a:gridCol w="550015"/>
                <a:gridCol w="756270"/>
                <a:gridCol w="687519"/>
              </a:tblGrid>
              <a:tr h="285752">
                <a:tc rowSpan="3"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</a:t>
                      </a:r>
                    </a:p>
                    <a:p>
                      <a:pPr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</a:t>
                      </a: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/</a:t>
                      </a:r>
                      <a:r>
                        <a:rPr lang="ru-RU" sz="1200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</a:t>
                      </a:r>
                      <a:endParaRPr lang="ru-RU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5358" marR="353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Организации</a:t>
                      </a:r>
                    </a:p>
                    <a:p>
                      <a:pPr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\</a:t>
                      </a:r>
                    </a:p>
                    <a:p>
                      <a:pPr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Категории обучаемых</a:t>
                      </a:r>
                    </a:p>
                  </a:txBody>
                  <a:tcPr marL="35358" marR="353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Обучение по дополнительным профессиональным программам</a:t>
                      </a:r>
                    </a:p>
                  </a:txBody>
                  <a:tcPr marL="35358" marR="353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Обучение по программам курсового обучения</a:t>
                      </a:r>
                    </a:p>
                  </a:txBody>
                  <a:tcPr marL="35358" marR="353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572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Организации, осуществляющие </a:t>
                      </a:r>
                      <a:r>
                        <a:rPr lang="ru-RU" sz="1200" dirty="0" err="1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образоват</a:t>
                      </a:r>
                      <a:r>
                        <a:rPr lang="ru-RU" sz="12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 </a:t>
                      </a:r>
                      <a:r>
                        <a:rPr lang="ru-RU" sz="1200" dirty="0" err="1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деят</a:t>
                      </a:r>
                      <a:r>
                        <a:rPr lang="ru-RU" sz="12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 </a:t>
                      </a: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по </a:t>
                      </a:r>
                      <a:r>
                        <a:rPr lang="ru-RU" sz="12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доп. проф. </a:t>
                      </a: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программам в области </a:t>
                      </a:r>
                      <a:r>
                        <a:rPr lang="ru-RU" sz="12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ГО, </a:t>
                      </a: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находящиеся в ведении:</a:t>
                      </a:r>
                    </a:p>
                  </a:txBody>
                  <a:tcPr marL="35358" marR="353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Учебно-методические центры по </a:t>
                      </a:r>
                      <a:r>
                        <a:rPr lang="ru-RU" sz="12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ГО и ЧС субъектов РФ</a:t>
                      </a:r>
                      <a:endParaRPr lang="ru-RU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5358" marR="353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Курсы </a:t>
                      </a:r>
                      <a:r>
                        <a:rPr lang="ru-RU" sz="12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ГО </a:t>
                      </a: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муниципальных образований, </a:t>
                      </a:r>
                      <a:r>
                        <a:rPr lang="ru-RU" sz="1050" b="0" i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имеющие </a:t>
                      </a:r>
                      <a:r>
                        <a:rPr lang="ru-RU" sz="1050" b="0" i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лицензию</a:t>
                      </a:r>
                      <a:endParaRPr lang="ru-RU" sz="1200" b="0" i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5358" marR="353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Организации, осуществляющие </a:t>
                      </a:r>
                      <a:r>
                        <a:rPr lang="ru-RU" sz="1200" dirty="0" err="1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образоват</a:t>
                      </a:r>
                      <a:r>
                        <a:rPr lang="ru-RU" sz="12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 </a:t>
                      </a:r>
                      <a:r>
                        <a:rPr lang="ru-RU" sz="1200" dirty="0" err="1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деят</a:t>
                      </a:r>
                      <a:r>
                        <a:rPr lang="ru-RU" sz="12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 </a:t>
                      </a: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по </a:t>
                      </a:r>
                      <a:r>
                        <a:rPr lang="ru-RU" sz="12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доп. проф. программам </a:t>
                      </a: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 области </a:t>
                      </a:r>
                      <a:r>
                        <a:rPr lang="ru-RU" sz="12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ГО, </a:t>
                      </a: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находящиеся в ведении:</a:t>
                      </a:r>
                    </a:p>
                  </a:txBody>
                  <a:tcPr marL="35358" marR="353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Учебно-методические центры по </a:t>
                      </a:r>
                      <a:r>
                        <a:rPr lang="ru-RU" sz="12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ГО и ЧС субъектов РФ</a:t>
                      </a:r>
                      <a:endParaRPr lang="ru-RU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5358" marR="353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Курсы </a:t>
                      </a:r>
                      <a:r>
                        <a:rPr lang="ru-RU" sz="12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ГО муниципальных </a:t>
                      </a: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образований</a:t>
                      </a:r>
                    </a:p>
                  </a:txBody>
                  <a:tcPr marL="35358" marR="353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715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МЧС России</a:t>
                      </a:r>
                    </a:p>
                  </a:txBody>
                  <a:tcPr marL="35358" marR="353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ФОИВ</a:t>
                      </a:r>
                      <a:endParaRPr lang="ru-RU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5358" marR="353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других</a:t>
                      </a:r>
                    </a:p>
                    <a:p>
                      <a:pPr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организаций</a:t>
                      </a:r>
                    </a:p>
                  </a:txBody>
                  <a:tcPr marL="35358" marR="353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МЧС России</a:t>
                      </a:r>
                    </a:p>
                  </a:txBody>
                  <a:tcPr marL="35358" marR="353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ФОИВ</a:t>
                      </a:r>
                      <a:endParaRPr lang="ru-RU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5358" marR="353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других</a:t>
                      </a:r>
                    </a:p>
                    <a:p>
                      <a:pPr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организаций</a:t>
                      </a:r>
                    </a:p>
                  </a:txBody>
                  <a:tcPr marL="35358" marR="353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2876"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</a:p>
                  </a:txBody>
                  <a:tcPr marL="35358" marR="353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</a:p>
                  </a:txBody>
                  <a:tcPr marL="35358" marR="353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</a:t>
                      </a:r>
                    </a:p>
                  </a:txBody>
                  <a:tcPr marL="35358" marR="353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</a:t>
                      </a:r>
                    </a:p>
                  </a:txBody>
                  <a:tcPr marL="35358" marR="353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</a:t>
                      </a:r>
                    </a:p>
                  </a:txBody>
                  <a:tcPr marL="35358" marR="353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</a:t>
                      </a:r>
                    </a:p>
                  </a:txBody>
                  <a:tcPr marL="35358" marR="353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</a:t>
                      </a:r>
                    </a:p>
                  </a:txBody>
                  <a:tcPr marL="35358" marR="353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</a:t>
                      </a:r>
                    </a:p>
                  </a:txBody>
                  <a:tcPr marL="35358" marR="353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</a:t>
                      </a:r>
                    </a:p>
                  </a:txBody>
                  <a:tcPr marL="35358" marR="353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</a:t>
                      </a:r>
                    </a:p>
                  </a:txBody>
                  <a:tcPr marL="35358" marR="353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11</a:t>
                      </a:r>
                    </a:p>
                  </a:txBody>
                  <a:tcPr marL="35358" marR="353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</a:t>
                      </a:r>
                    </a:p>
                  </a:txBody>
                  <a:tcPr marL="35358" marR="353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42876">
                <a:tc gridSpan="12"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kern="0" dirty="0">
                          <a:solidFill>
                            <a:srgbClr val="26282F"/>
                          </a:solidFill>
                          <a:latin typeface="Arial" pitchFamily="34" charset="0"/>
                          <a:cs typeface="Arial" pitchFamily="34" charset="0"/>
                        </a:rPr>
                        <a:t>ОБЪЕКТОВЫЙ УРОВЕНЬ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7256"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15.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Руководители организаций, отнесенных в установленном порядке к категориям по </a:t>
                      </a:r>
                      <a:r>
                        <a:rPr lang="ru-RU" sz="12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ГО, </a:t>
                      </a: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а также организаций, продолжающих работу в военное время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2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2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2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16.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Руководители спасательных служб, </a:t>
                      </a:r>
                      <a:r>
                        <a:rPr lang="ru-RU" sz="12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НФГО, НАСФ</a:t>
                      </a:r>
                      <a:endParaRPr lang="ru-RU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2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2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2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57256"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17.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Работники структурных подразделений, уполномоченных на решение задач в области </a:t>
                      </a:r>
                      <a:r>
                        <a:rPr lang="ru-RU" sz="12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ГО, </a:t>
                      </a: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организаций, </a:t>
                      </a:r>
                      <a:r>
                        <a:rPr lang="ru-RU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не</a:t>
                      </a: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отнесенных к категории по </a:t>
                      </a:r>
                      <a:r>
                        <a:rPr lang="ru-RU" sz="12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ГО</a:t>
                      </a:r>
                      <a:r>
                        <a:rPr lang="ru-RU" sz="1200" u="none" strike="noStrike" dirty="0" smtClean="0">
                          <a:solidFill>
                            <a:srgbClr val="106BB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hlinkClick r:id="" action="ppaction://hlinkfile"/>
                        </a:rPr>
                        <a:t>*</a:t>
                      </a:r>
                      <a:endParaRPr lang="ru-RU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2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143008"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18.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Работники структурных подразделений, уполномоченных на решение задач в области </a:t>
                      </a:r>
                      <a:r>
                        <a:rPr lang="ru-RU" sz="12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ГО, </a:t>
                      </a: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организаций, отнесенных к категории по </a:t>
                      </a:r>
                      <a:r>
                        <a:rPr lang="ru-RU" sz="12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ГО, </a:t>
                      </a: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а также продолжающих работу в военное время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2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2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2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2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2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2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0" y="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Приказ МЧС России от 24.04.2020 № 262 – Перечень</a:t>
            </a:r>
            <a:r>
              <a:rPr lang="ru-RU" sz="1600" i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1800" i="1" dirty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8">
      <a:dk1>
        <a:srgbClr val="000000"/>
      </a:dk1>
      <a:lt1>
        <a:srgbClr val="00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AA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0000"/>
        </a:dk1>
        <a:lt1>
          <a:srgbClr val="00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AA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66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CC3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9896</TotalTime>
  <Words>3208</Words>
  <Application>Microsoft Office PowerPoint</Application>
  <PresentationFormat>Экран (4:3)</PresentationFormat>
  <Paragraphs>457</Paragraphs>
  <Slides>29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29</vt:i4>
      </vt:variant>
    </vt:vector>
  </HeadingPairs>
  <TitlesOfParts>
    <vt:vector size="31" baseType="lpstr">
      <vt:lpstr>Оформление по умолчанию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УМЦ</dc:creator>
  <cp:lastModifiedBy>Толоконникова</cp:lastModifiedBy>
  <cp:revision>982</cp:revision>
  <dcterms:created xsi:type="dcterms:W3CDTF">1601-01-01T00:00:00Z</dcterms:created>
  <dcterms:modified xsi:type="dcterms:W3CDTF">2025-04-16T09:09:05Z</dcterms:modified>
</cp:coreProperties>
</file>